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303" r:id="rId3"/>
    <p:sldId id="335" r:id="rId4"/>
    <p:sldId id="260" r:id="rId5"/>
    <p:sldId id="271" r:id="rId6"/>
    <p:sldId id="273" r:id="rId7"/>
    <p:sldId id="261" r:id="rId8"/>
    <p:sldId id="269" r:id="rId9"/>
    <p:sldId id="286" r:id="rId10"/>
    <p:sldId id="274" r:id="rId11"/>
    <p:sldId id="262" r:id="rId12"/>
    <p:sldId id="266" r:id="rId13"/>
    <p:sldId id="267" r:id="rId14"/>
    <p:sldId id="263" r:id="rId15"/>
    <p:sldId id="336" r:id="rId16"/>
    <p:sldId id="284" r:id="rId17"/>
    <p:sldId id="320" r:id="rId18"/>
    <p:sldId id="321" r:id="rId19"/>
    <p:sldId id="322" r:id="rId20"/>
    <p:sldId id="324" r:id="rId21"/>
    <p:sldId id="328" r:id="rId22"/>
    <p:sldId id="329" r:id="rId23"/>
    <p:sldId id="332" r:id="rId24"/>
    <p:sldId id="330" r:id="rId25"/>
    <p:sldId id="334" r:id="rId26"/>
    <p:sldId id="325" r:id="rId27"/>
    <p:sldId id="333" r:id="rId28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BDDC"/>
    <a:srgbClr val="8644EC"/>
    <a:srgbClr val="E74E3E"/>
    <a:srgbClr val="FBA41F"/>
    <a:srgbClr val="1CBB9F"/>
    <a:srgbClr val="5CB056"/>
    <a:srgbClr val="2BC0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howOutlineIcons="0" horzBarState="maximized">
    <p:restoredLeft sz="14995"/>
    <p:restoredTop sz="94660"/>
  </p:normalViewPr>
  <p:slideViewPr>
    <p:cSldViewPr snapToGrid="0" showGuides="1">
      <p:cViewPr>
        <p:scale>
          <a:sx n="66" d="100"/>
          <a:sy n="66" d="100"/>
        </p:scale>
        <p:origin x="2310" y="1020"/>
      </p:cViewPr>
      <p:guideLst>
        <p:guide orient="horz" pos="2088"/>
        <p:guide pos="2842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strike="noStrike" noProof="0" smtClean="0">
                <a:ln>
                  <a:noFill/>
                </a:ln>
                <a:effectLst/>
                <a:uLnTx/>
                <a:uFillTx/>
                <a:sym typeface="+mn-ea"/>
              </a:rPr>
              <a:t>Click to edit Master text style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strike="noStrike" noProof="0" smtClean="0">
                <a:ln>
                  <a:noFill/>
                </a:ln>
                <a:effectLst/>
                <a:uLnTx/>
                <a:uFillTx/>
                <a:sym typeface="+mn-ea"/>
              </a:rPr>
              <a:t>Second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strike="noStrike" noProof="0" smtClean="0">
                <a:ln>
                  <a:noFill/>
                </a:ln>
                <a:effectLst/>
                <a:uLnTx/>
                <a:uFillTx/>
                <a:sym typeface="+mn-ea"/>
              </a:rPr>
              <a:t>Third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strike="noStrike" noProof="0" smtClean="0">
                <a:ln>
                  <a:noFill/>
                </a:ln>
                <a:effectLst/>
                <a:uLnTx/>
                <a:uFillTx/>
                <a:sym typeface="+mn-ea"/>
              </a:rPr>
              <a:t>Fourth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strike="noStrike" noProof="0" smtClean="0">
                <a:ln>
                  <a:noFill/>
                </a:ln>
                <a:effectLst/>
                <a:uLnTx/>
                <a:uFillTx/>
                <a:sym typeface="+mn-ea"/>
              </a:rPr>
              <a:t>Fifth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D6572D6-51DD-4BBD-A714-B711F61DBD2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 smtClean="0"/>
              <a:t>Click to edit Master </a:t>
            </a:r>
            <a:r>
              <a:rPr lang="zh-CN" altLang="zh-CN" strike="noStrike" noProof="1" dirty="0">
                <a:sym typeface="+mn-ea"/>
              </a:rPr>
              <a:t>text</a:t>
            </a:r>
            <a:r>
              <a:rPr lang="zh-CN" altLang="en-US" strike="noStrike" noProof="1" smtClean="0"/>
              <a:t> style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Second level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Third level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Fourth level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Fifth level</a:t>
            </a:r>
            <a:endParaRPr lang="zh-CN" alt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CD3B03B-E5BB-4D12-ADB3-A1418095B16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 dirty="0"/>
              <a:t>Click to edit Master </a:t>
            </a:r>
            <a:r>
              <a:rPr lang="zh-CN" altLang="zh-CN" dirty="0"/>
              <a:t>text</a:t>
            </a:r>
            <a:r>
              <a:rPr lang="zh-CN" altLang="en-US" dirty="0"/>
              <a:t> style</a:t>
            </a:r>
            <a:endParaRPr lang="zh-CN" altLang="en-US" dirty="0"/>
          </a:p>
          <a:p>
            <a:pPr lvl="1" indent="-228600"/>
            <a:r>
              <a:rPr lang="zh-CN" altLang="en-US" dirty="0"/>
              <a:t>Second level</a:t>
            </a:r>
            <a:endParaRPr lang="zh-CN" altLang="en-US" dirty="0"/>
          </a:p>
          <a:p>
            <a:pPr lvl="2" indent="-228600"/>
            <a:r>
              <a:rPr lang="zh-CN" altLang="en-US" dirty="0"/>
              <a:t>Third level</a:t>
            </a:r>
            <a:endParaRPr lang="zh-CN" altLang="en-US" dirty="0"/>
          </a:p>
          <a:p>
            <a:pPr lvl="3" indent="-228600"/>
            <a:r>
              <a:rPr lang="zh-CN" altLang="en-US" dirty="0"/>
              <a:t>Fourth level</a:t>
            </a:r>
            <a:endParaRPr lang="zh-CN" altLang="en-US" dirty="0"/>
          </a:p>
          <a:p>
            <a:pPr lvl="4" indent="-228600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CD3B03B-E5BB-4D12-ADB3-A1418095B16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>
    <p:fad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9.xml"/><Relationship Id="rId1" Type="http://schemas.openxmlformats.org/officeDocument/2006/relationships/tags" Target="../tags/tag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tags" Target="../tags/tag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tags" Target="../tags/tag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3.xml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4.xml"/><Relationship Id="rId1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123825"/>
            <a:ext cx="10515600" cy="6108700"/>
          </a:xfrm>
        </p:spPr>
        <p:txBody>
          <a:bodyPr/>
          <a:p>
            <a:pPr algn="ctr" fontAlgn="base"/>
            <a:b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IN" altLang="en-US" sz="6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Fax" panose="02060602050505020204" charset="0"/>
              </a:rPr>
              <a:t>&lt;/CODEPLAYER&gt;</a:t>
            </a:r>
            <a:b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  <a:t>Submitted by:</a:t>
            </a:r>
            <a:b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IN" altLang="en-US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  <a:t>MANSI VERMA</a:t>
            </a: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IN" altLang="en-US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  <a:t>181500372</a:t>
            </a: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  <a:t>        DEPARTMENT OF COMPUTER ENGINEERING AND APPLICATIONS</a:t>
            </a: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  <a:t>     Institute Of Engineering and Technology</a:t>
            </a:r>
            <a:b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  <a:t>GLA University</a:t>
            </a:r>
            <a:b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</a:br>
            <a: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  <a:t>Mathura-281406</a:t>
            </a:r>
            <a:b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</a:br>
            <a: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  <a:t>2020</a:t>
            </a:r>
            <a:b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9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endParaRPr lang="en-US" altLang="zh-CN" sz="900" dirty="0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Lucida Fax" panose="02060602050505020204" charset="0"/>
            </a:endParaRPr>
          </a:p>
        </p:txBody>
      </p:sp>
      <p:pic>
        <p:nvPicPr>
          <p:cNvPr id="4098" name="Content Placeholder 5"/>
          <p:cNvPicPr>
            <a:picLocks noGrp="1" noChangeAspect="1"/>
          </p:cNvPicPr>
          <p:nvPr>
            <p:ph idx="1" hasCustomPrompt="1"/>
          </p:nvPr>
        </p:nvPicPr>
        <p:blipFill>
          <a:blip r:embed="rId1"/>
          <a:stretch>
            <a:fillRect/>
          </a:stretch>
        </p:blipFill>
        <p:spPr>
          <a:xfrm>
            <a:off x="5419725" y="3367088"/>
            <a:ext cx="1350963" cy="1309687"/>
          </a:xfrm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" name="椭圆 5"/>
          <p:cNvSpPr/>
          <p:nvPr/>
        </p:nvSpPr>
        <p:spPr>
          <a:xfrm>
            <a:off x="8923338" y="4132263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椭圆 11"/>
          <p:cNvSpPr/>
          <p:nvPr/>
        </p:nvSpPr>
        <p:spPr>
          <a:xfrm>
            <a:off x="4205288" y="1533525"/>
            <a:ext cx="3748088" cy="3748088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8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9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8441" name="文本框 15"/>
          <p:cNvSpPr txBox="1"/>
          <p:nvPr/>
        </p:nvSpPr>
        <p:spPr>
          <a:xfrm>
            <a:off x="4844415" y="2930843"/>
            <a:ext cx="2503488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IN" altLang="en-US" sz="4400" dirty="0">
                <a:solidFill>
                  <a:schemeClr val="bg1"/>
                </a:solidFill>
                <a:ea typeface="SimSun" panose="02010600030101010101" pitchFamily="2" charset="-122"/>
                <a:cs typeface="Calibri" panose="020F0502020204030204" pitchFamily="34" charset="0"/>
              </a:rPr>
              <a:t>JavaScript</a:t>
            </a:r>
            <a:endParaRPr lang="en-IN" altLang="en-US" sz="4400" dirty="0">
              <a:solidFill>
                <a:schemeClr val="bg1"/>
              </a:solidFill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3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JavaScript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79094"/>
            <a:ext cx="10515600" cy="1325564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pPr algn="ctr" fontAlgn="auto"/>
            <a:r>
              <a:rPr lang="en-IN" altLang="en-US" sz="6600" b="1" u="sng" strike="noStrike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cs typeface="Lucida Fax" panose="02060602050505020204" charset="0"/>
              </a:rPr>
              <a:t>ABOUT JS</a:t>
            </a:r>
            <a:endParaRPr lang="en-IN" altLang="en-US" sz="6600" b="1" u="sng" strike="noStrike" noProof="1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cs typeface="Lucida Fax" panose="02060602050505020204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 hasCustomPrompt="1"/>
          </p:nvPr>
        </p:nvSpPr>
        <p:spPr>
          <a:xfrm>
            <a:off x="768350" y="1909763"/>
            <a:ext cx="10515600" cy="4351338"/>
          </a:xfrm>
        </p:spPr>
        <p:txBody>
          <a:bodyPr/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</a:rPr>
              <a:t>A scripting language that works with HTML to enhance web pages and make them more interactive.</a:t>
            </a:r>
            <a:endParaRPr kumimoji="0" lang="en-US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IN" altLang="en-US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</a:rPr>
              <a:t>Runs in a Web Browser(client-side).</a:t>
            </a:r>
            <a:endParaRPr kumimoji="0" lang="en-IN" altLang="en-US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IN" altLang="en-US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</a:rPr>
              <a:t>Embedded in HTML files and can manipulate the HTML itself.</a:t>
            </a:r>
            <a:endParaRPr kumimoji="0" lang="en-US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US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3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JavaScript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 fontAlgn="auto"/>
            <a:r>
              <a:rPr lang="en-IN" altLang="en-US" b="1" u="sng" strike="noStrike" noProof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Why use JavaScript</a:t>
            </a:r>
            <a:endParaRPr lang="en-IN" altLang="en-US" b="1" u="sng" strike="noStrike" noProof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IN" altLang="en-US" sz="2800" b="0" i="0" u="none" strike="noStrike" kern="1200" cap="none" spc="0" normalizeH="0" baseline="0" noProof="1">
                <a:solidFill>
                  <a:schemeClr val="bg1"/>
                </a:solidFill>
                <a:latin typeface="Lucida Fax" panose="02060602050505020204" charset="0"/>
                <a:ea typeface="+mn-ea"/>
                <a:cs typeface="Lucida Fax" panose="02060602050505020204" charset="0"/>
              </a:rPr>
              <a:t>To add dynamic function to your HTML.</a:t>
            </a:r>
            <a:endParaRPr kumimoji="0" lang="en-IN" altLang="en-US" sz="2800" b="0" i="0" u="none" strike="noStrike" kern="1200" cap="none" spc="0" normalizeH="0" baseline="0" noProof="1">
              <a:solidFill>
                <a:schemeClr val="bg1"/>
              </a:solidFill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IN" altLang="en-US" sz="2800" b="0" i="0" u="none" strike="noStrike" kern="1200" cap="none" spc="0" normalizeH="0" baseline="0" noProof="1">
                <a:solidFill>
                  <a:schemeClr val="bg1"/>
                </a:solidFill>
                <a:latin typeface="Lucida Fax" panose="02060602050505020204" charset="0"/>
                <a:ea typeface="+mn-ea"/>
                <a:cs typeface="Lucida Fax" panose="02060602050505020204" charset="0"/>
              </a:rPr>
              <a:t>JS does things that HTML can't -like logic.</a:t>
            </a:r>
            <a:endParaRPr kumimoji="0" lang="en-IN" altLang="en-US" sz="2800" b="0" i="0" u="none" strike="noStrike" kern="1200" cap="none" spc="0" normalizeH="0" baseline="0" noProof="1">
              <a:solidFill>
                <a:schemeClr val="bg1"/>
              </a:solidFill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sz="28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JavaScript can validate the data the user enters into the form, before it is sent to your Web Application.</a:t>
            </a:r>
            <a:endParaRPr kumimoji="0" lang="en-US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IN" altLang="en-US" sz="2800" b="0" i="0" u="none" strike="noStrike" kern="120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JavaScript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" name="椭圆 3"/>
          <p:cNvSpPr/>
          <p:nvPr/>
        </p:nvSpPr>
        <p:spPr>
          <a:xfrm>
            <a:off x="8367713" y="4333240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3" name="椭圆 5"/>
          <p:cNvSpPr/>
          <p:nvPr/>
        </p:nvSpPr>
        <p:spPr>
          <a:xfrm>
            <a:off x="8939213" y="4074478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4" name="椭圆 6"/>
          <p:cNvSpPr/>
          <p:nvPr/>
        </p:nvSpPr>
        <p:spPr>
          <a:xfrm>
            <a:off x="8194675" y="3863340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5" name="椭圆 11"/>
          <p:cNvSpPr/>
          <p:nvPr/>
        </p:nvSpPr>
        <p:spPr>
          <a:xfrm>
            <a:off x="4221163" y="1475740"/>
            <a:ext cx="3748088" cy="37480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6" name="椭圆 4"/>
          <p:cNvSpPr/>
          <p:nvPr/>
        </p:nvSpPr>
        <p:spPr>
          <a:xfrm>
            <a:off x="7496175" y="4252278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7" name="椭圆 12"/>
          <p:cNvSpPr/>
          <p:nvPr/>
        </p:nvSpPr>
        <p:spPr>
          <a:xfrm>
            <a:off x="3622675" y="1628140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8" name="椭圆 13"/>
          <p:cNvSpPr/>
          <p:nvPr/>
        </p:nvSpPr>
        <p:spPr>
          <a:xfrm>
            <a:off x="3887788" y="2299653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9" name="椭圆 14"/>
          <p:cNvSpPr/>
          <p:nvPr/>
        </p:nvSpPr>
        <p:spPr>
          <a:xfrm>
            <a:off x="3397250" y="2112328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40" name="文本框 15"/>
          <p:cNvSpPr txBox="1"/>
          <p:nvPr/>
        </p:nvSpPr>
        <p:spPr>
          <a:xfrm>
            <a:off x="4843780" y="3026728"/>
            <a:ext cx="2503488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IN" altLang="en-US" sz="3600" dirty="0">
                <a:solidFill>
                  <a:schemeClr val="bg1"/>
                </a:solidFill>
                <a:ea typeface="SimSun" panose="02010600030101010101" pitchFamily="2" charset="-122"/>
                <a:cs typeface="Calibri" panose="020F0502020204030204" pitchFamily="34" charset="0"/>
              </a:rPr>
              <a:t>jQuery</a:t>
            </a:r>
            <a:endParaRPr lang="en-IN" altLang="en-US" sz="3600" dirty="0">
              <a:solidFill>
                <a:schemeClr val="bg1"/>
              </a:solidFill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41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jQuery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2" name="Freeform 500"/>
          <p:cNvSpPr/>
          <p:nvPr/>
        </p:nvSpPr>
        <p:spPr bwMode="auto">
          <a:xfrm>
            <a:off x="152594" y="145991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43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4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5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6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7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8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jQuery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Freeform 500"/>
          <p:cNvSpPr/>
          <p:nvPr/>
        </p:nvSpPr>
        <p:spPr bwMode="auto">
          <a:xfrm>
            <a:off x="152594" y="145991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49" name="What J Query does?"/>
          <p:cNvSpPr txBox="1"/>
          <p:nvPr/>
        </p:nvSpPr>
        <p:spPr>
          <a:xfrm>
            <a:off x="441325" y="353695"/>
            <a:ext cx="11308715" cy="150876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  <a:scene3d>
              <a:camera prst="orthographicFront"/>
              <a:lightRig rig="threePt" dir="t"/>
            </a:scene3d>
          </a:bodyPr>
          <a:lstStyle>
            <a:lvl1pPr>
              <a:defRPr>
                <a:solidFill>
                  <a:schemeClr val="accent1">
                    <a:satOff val="23585"/>
                    <a:lumOff val="-31310"/>
                  </a:schemeClr>
                </a:solidFill>
              </a:defRPr>
            </a:lvl1pPr>
          </a:lstStyle>
          <a:p>
            <a:pPr algn="ctr"/>
            <a:r>
              <a:rPr lang="en-IN" sz="7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jQuery</a:t>
            </a:r>
            <a:endParaRPr lang="en-IN" sz="7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555115" y="1862455"/>
            <a:ext cx="9146540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algn="just">
              <a:buSzTx/>
              <a:buNone/>
              <a:defRPr i="0">
                <a:solidFill>
                  <a:schemeClr val="accent3">
                    <a:hueOff val="-301785"/>
                    <a:satOff val="-13469"/>
                    <a:lumOff val="-10604"/>
                  </a:schemeClr>
                </a:solidFill>
              </a:defRPr>
            </a:pPr>
            <a:r>
              <a:rPr sz="2800">
                <a:solidFill>
                  <a:schemeClr val="bg1"/>
                </a:solidFill>
                <a:latin typeface="Lucida Fax" panose="02060602050505020204" charset="0"/>
                <a:cs typeface="Lucida Fax" panose="02060602050505020204" charset="0"/>
                <a:sym typeface="+mn-ea"/>
              </a:rPr>
              <a:t>Well, J Query is a  Javascript framework that means it sits on top of javascript and its main purpose is to make things that are a little bit complicated on Javascript a lot simpler. And essentially it gives us a lot more power with a lot less code which makes writing interactive powerful websites a lot easier.</a:t>
            </a:r>
            <a:endParaRPr sz="2800">
              <a:solidFill>
                <a:schemeClr val="bg1"/>
              </a:solidFill>
              <a:latin typeface="Lucida Fax" panose="02060602050505020204" charset="0"/>
              <a:cs typeface="Lucida Fax" panose="02060602050505020204" charset="0"/>
              <a:sym typeface="+mn-ea"/>
            </a:endParaRPr>
          </a:p>
          <a:p>
            <a:pPr marL="0" indent="0" algn="just">
              <a:buSzTx/>
              <a:buNone/>
              <a:defRPr i="0">
                <a:solidFill>
                  <a:schemeClr val="accent3">
                    <a:hueOff val="-301785"/>
                    <a:satOff val="-13469"/>
                    <a:lumOff val="-10604"/>
                  </a:schemeClr>
                </a:solidFill>
              </a:defRPr>
            </a:pPr>
            <a:endParaRPr sz="2800">
              <a:solidFill>
                <a:schemeClr val="bg1"/>
              </a:solidFill>
              <a:latin typeface="Lucida Fax" panose="02060602050505020204" charset="0"/>
              <a:cs typeface="Lucida Fax" panose="02060602050505020204" charset="0"/>
              <a:sym typeface="+mn-ea"/>
            </a:endParaRPr>
          </a:p>
          <a:p>
            <a:pPr marL="0" indent="0" algn="just">
              <a:buSzTx/>
              <a:buNone/>
              <a:defRPr i="0">
                <a:solidFill>
                  <a:schemeClr val="accent3">
                    <a:hueOff val="-301785"/>
                    <a:satOff val="-13469"/>
                    <a:lumOff val="-10604"/>
                  </a:schemeClr>
                </a:solidFill>
              </a:defRPr>
            </a:pPr>
            <a:r>
              <a:rPr sz="2800">
                <a:solidFill>
                  <a:schemeClr val="bg1"/>
                </a:solidFill>
                <a:latin typeface="Lucida Fax" panose="02060602050505020204" charset="0"/>
                <a:cs typeface="Lucida Fax" panose="02060602050505020204" charset="0"/>
                <a:sym typeface="+mn-ea"/>
              </a:rPr>
              <a:t>It also has a bunch of plugins which allow you to do really cool stuff easily.</a:t>
            </a:r>
            <a:endParaRPr sz="2800">
              <a:solidFill>
                <a:schemeClr val="bg1"/>
              </a:solidFill>
              <a:latin typeface="Lucida Fax" panose="02060602050505020204" charset="0"/>
              <a:cs typeface="Lucida Fax" panose="02060602050505020204" charset="0"/>
              <a:sym typeface="+mn-ea"/>
            </a:endParaRPr>
          </a:p>
          <a:p>
            <a:pPr algn="just"/>
            <a:endParaRPr lang="en-US" sz="2800">
              <a:solidFill>
                <a:schemeClr val="bg1"/>
              </a:solidFill>
              <a:latin typeface="Lucida Fax" panose="02060602050505020204" charset="0"/>
              <a:cs typeface="Lucida Fax" panose="0206060205050502020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923338" y="3920808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119563" y="1483995"/>
            <a:ext cx="3748088" cy="3748088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225" name="文本框 15"/>
          <p:cNvSpPr txBox="1"/>
          <p:nvPr/>
        </p:nvSpPr>
        <p:spPr>
          <a:xfrm>
            <a:off x="4742180" y="2758758"/>
            <a:ext cx="2503488" cy="11988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panose="02010600030101010101" pitchFamily="2" charset="-122"/>
                <a:cs typeface="Calibri" panose="020F0502020204030204" pitchFamily="34" charset="0"/>
              </a:rPr>
              <a:t>AIM</a:t>
            </a:r>
            <a:endParaRPr lang="en-US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60000"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AIM OF PROJECT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MH_Entry_1"/>
          <p:cNvSpPr/>
          <p:nvPr>
            <p:custDataLst>
              <p:tags r:id="rId2"/>
            </p:custDataLst>
          </p:nvPr>
        </p:nvSpPr>
        <p:spPr>
          <a:xfrm>
            <a:off x="113178" y="108817"/>
            <a:ext cx="485003" cy="498614"/>
          </a:xfrm>
          <a:prstGeom prst="roundRect">
            <a:avLst>
              <a:gd name="adj" fmla="val 27889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7500" lnSpcReduction="20000"/>
          </a:bodyPr>
          <a:p>
            <a:pPr algn="ctr">
              <a:lnSpc>
                <a:spcPct val="110000"/>
              </a:lnSpc>
            </a:pPr>
            <a:endParaRPr lang="en-US" altLang="zh-CN" sz="2800" spc="2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9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13105" y="1252855"/>
            <a:ext cx="10852785" cy="4457065"/>
          </a:xfrm>
        </p:spPr>
        <p:txBody>
          <a:bodyPr/>
          <a:p>
            <a:pPr marL="0" indent="0" algn="ctr">
              <a:buNone/>
            </a:pPr>
            <a:r>
              <a:rPr lang="en-US" sz="4000">
                <a:solidFill>
                  <a:schemeClr val="bg1"/>
                </a:solidFill>
              </a:rPr>
              <a:t>&lt;/CODEPLAYER&gt; is designed in such way that user can code and can see the live output of their code.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4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60000"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AIM OF PROJECT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MH_Entry_1"/>
          <p:cNvSpPr/>
          <p:nvPr>
            <p:custDataLst>
              <p:tags r:id="rId2"/>
            </p:custDataLst>
          </p:nvPr>
        </p:nvSpPr>
        <p:spPr>
          <a:xfrm>
            <a:off x="113178" y="108817"/>
            <a:ext cx="485003" cy="498614"/>
          </a:xfrm>
          <a:prstGeom prst="roundRect">
            <a:avLst>
              <a:gd name="adj" fmla="val 27889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7500" lnSpcReduction="20000"/>
          </a:bodyPr>
          <a:p>
            <a:pPr algn="ctr">
              <a:lnSpc>
                <a:spcPct val="110000"/>
              </a:lnSpc>
            </a:pPr>
            <a:endParaRPr lang="en-US" altLang="zh-CN" sz="2800" spc="2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9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" name="椭圆 5"/>
          <p:cNvSpPr/>
          <p:nvPr/>
        </p:nvSpPr>
        <p:spPr>
          <a:xfrm>
            <a:off x="8923338" y="4132263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1" name="椭圆 11"/>
          <p:cNvSpPr/>
          <p:nvPr/>
        </p:nvSpPr>
        <p:spPr>
          <a:xfrm>
            <a:off x="4205288" y="1533525"/>
            <a:ext cx="3748088" cy="3748088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8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9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8441" name="文本框 15"/>
          <p:cNvSpPr txBox="1"/>
          <p:nvPr/>
        </p:nvSpPr>
        <p:spPr>
          <a:xfrm>
            <a:off x="4844415" y="2930843"/>
            <a:ext cx="2503488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sz="4400" dirty="0">
                <a:solidFill>
                  <a:schemeClr val="bg1"/>
                </a:solidFill>
                <a:ea typeface="SimSun" panose="02010600030101010101" pitchFamily="2" charset="-122"/>
                <a:cs typeface="Calibri" panose="020F0502020204030204" pitchFamily="34" charset="0"/>
              </a:rPr>
              <a:t>WORKING</a:t>
            </a:r>
            <a:endParaRPr lang="en-US" sz="4400" dirty="0">
              <a:solidFill>
                <a:schemeClr val="bg1"/>
              </a:solidFill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WORKING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WORKING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461" name="矩形 6"/>
          <p:cNvSpPr/>
          <p:nvPr/>
        </p:nvSpPr>
        <p:spPr>
          <a:xfrm>
            <a:off x="877570" y="5804535"/>
            <a:ext cx="10121900" cy="55943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ctr" defTabSz="1216025">
              <a:lnSpc>
                <a:spcPct val="120000"/>
              </a:lnSpc>
              <a:spcBef>
                <a:spcPct val="20000"/>
              </a:spcBef>
            </a:pPr>
            <a:r>
              <a:rPr 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After opening of &lt;/CODEPLAYER&gt; , the screen looks like this by default .</a:t>
            </a:r>
            <a:endParaRPr 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  <a:p>
            <a:pPr algn="ctr" defTabSz="1216025">
              <a:lnSpc>
                <a:spcPct val="120000"/>
              </a:lnSpc>
              <a:spcBef>
                <a:spcPct val="20000"/>
              </a:spcBef>
            </a:pPr>
            <a:endParaRPr 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pic>
        <p:nvPicPr>
          <p:cNvPr id="5" name="Content Placeholder 4" descr="screencapture-mansiverma18-github-io-CodePlayer-c-html-2020-10-13-10_41_37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4460" y="840105"/>
            <a:ext cx="9605010" cy="4718685"/>
          </a:xfrm>
          <a:prstGeom prst="rect">
            <a:avLst/>
          </a:prstGeom>
        </p:spPr>
      </p:pic>
      <p:cxnSp>
        <p:nvCxnSpPr>
          <p:cNvPr id="16" name="Straight Connector 42"/>
          <p:cNvCxnSpPr/>
          <p:nvPr/>
        </p:nvCxnSpPr>
        <p:spPr>
          <a:xfrm flipH="1">
            <a:off x="1556385" y="2453005"/>
            <a:ext cx="422275" cy="135255"/>
          </a:xfrm>
          <a:prstGeom prst="line">
            <a:avLst/>
          </a:prstGeom>
          <a:ln w="12700">
            <a:solidFill>
              <a:srgbClr val="ADBACA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 Same Side Corner Rectangle 79"/>
          <p:cNvSpPr/>
          <p:nvPr/>
        </p:nvSpPr>
        <p:spPr>
          <a:xfrm rot="16200000">
            <a:off x="140970" y="2515870"/>
            <a:ext cx="364490" cy="51117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BF53"/>
          </a:soli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13"/>
          <p:cNvSpPr txBox="1"/>
          <p:nvPr/>
        </p:nvSpPr>
        <p:spPr>
          <a:xfrm>
            <a:off x="307975" y="2708910"/>
            <a:ext cx="1600200" cy="1225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800" b="1" dirty="0">
                <a:solidFill>
                  <a:schemeClr val="tx1"/>
                </a:solidFill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HTML PANEL</a:t>
            </a:r>
            <a:endParaRPr lang="en-US" altLang="zh-CN" sz="800" b="1" dirty="0">
              <a:solidFill>
                <a:schemeClr val="tx1"/>
              </a:solidFill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9" name="Round Same Side Corner Rectangle 36"/>
          <p:cNvSpPr/>
          <p:nvPr/>
        </p:nvSpPr>
        <p:spPr>
          <a:xfrm rot="5400000">
            <a:off x="910590" y="3327400"/>
            <a:ext cx="363855" cy="129730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Round Same Side Corner Rectangle 80"/>
          <p:cNvSpPr/>
          <p:nvPr/>
        </p:nvSpPr>
        <p:spPr>
          <a:xfrm rot="16200000">
            <a:off x="49530" y="3763645"/>
            <a:ext cx="363855" cy="42608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07474"/>
          </a:soli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3332" name="TextBox 13"/>
          <p:cNvSpPr txBox="1"/>
          <p:nvPr/>
        </p:nvSpPr>
        <p:spPr>
          <a:xfrm>
            <a:off x="612775" y="3870325"/>
            <a:ext cx="1328420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defTabSz="1216025">
              <a:spcBef>
                <a:spcPct val="20000"/>
              </a:spcBef>
            </a:pPr>
            <a:r>
              <a:rPr lang="en-US" altLang="zh-CN" sz="1600" b="1" dirty="0">
                <a:solidFill>
                  <a:srgbClr val="445469"/>
                </a:solidFill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CSS PANEL</a:t>
            </a:r>
            <a:endParaRPr lang="en-US" altLang="zh-CN" sz="1600" b="1" dirty="0">
              <a:solidFill>
                <a:srgbClr val="445469"/>
              </a:solidFill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2" name="Round Same Side Corner Rectangle 36"/>
          <p:cNvSpPr/>
          <p:nvPr/>
        </p:nvSpPr>
        <p:spPr>
          <a:xfrm rot="5400000">
            <a:off x="869950" y="2121535"/>
            <a:ext cx="363855" cy="129730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5" name="Round Same Side Corner Rectangle 36"/>
          <p:cNvSpPr/>
          <p:nvPr/>
        </p:nvSpPr>
        <p:spPr>
          <a:xfrm rot="5400000">
            <a:off x="970915" y="4987925"/>
            <a:ext cx="363855" cy="138747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bg-BG" sz="319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J</a:t>
            </a:r>
            <a:endParaRPr kumimoji="0" lang="en-US" alt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7" name="Round Same Side Corner Rectangle 81"/>
          <p:cNvSpPr/>
          <p:nvPr/>
        </p:nvSpPr>
        <p:spPr>
          <a:xfrm rot="16200000">
            <a:off x="109855" y="5513070"/>
            <a:ext cx="363855" cy="3365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2B3C5"/>
          </a:soli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TextBox 13"/>
          <p:cNvSpPr txBox="1"/>
          <p:nvPr/>
        </p:nvSpPr>
        <p:spPr>
          <a:xfrm>
            <a:off x="443865" y="5558790"/>
            <a:ext cx="1328420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1600" b="1" dirty="0">
                <a:solidFill>
                  <a:srgbClr val="445469"/>
                </a:solidFill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JS PANEL</a:t>
            </a:r>
            <a:endParaRPr lang="en-US" altLang="zh-CN" sz="1600" b="1" dirty="0">
              <a:solidFill>
                <a:srgbClr val="445469"/>
              </a:solidFill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9" name="TextBox 13"/>
          <p:cNvSpPr txBox="1"/>
          <p:nvPr/>
        </p:nvSpPr>
        <p:spPr>
          <a:xfrm>
            <a:off x="443865" y="2647315"/>
            <a:ext cx="1328420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1600" b="1" dirty="0">
                <a:solidFill>
                  <a:srgbClr val="445469"/>
                </a:solidFill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HTML PANEL</a:t>
            </a:r>
            <a:endParaRPr lang="en-US" altLang="zh-CN" sz="1600" b="1" dirty="0">
              <a:solidFill>
                <a:srgbClr val="445469"/>
              </a:solidFill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cxnSp>
        <p:nvCxnSpPr>
          <p:cNvPr id="28" name="Straight Connector 42"/>
          <p:cNvCxnSpPr/>
          <p:nvPr/>
        </p:nvCxnSpPr>
        <p:spPr>
          <a:xfrm flipH="1">
            <a:off x="1541780" y="5364480"/>
            <a:ext cx="422275" cy="135255"/>
          </a:xfrm>
          <a:prstGeom prst="line">
            <a:avLst/>
          </a:prstGeom>
          <a:ln w="12700">
            <a:solidFill>
              <a:srgbClr val="ADBACA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42"/>
          <p:cNvCxnSpPr/>
          <p:nvPr/>
        </p:nvCxnSpPr>
        <p:spPr>
          <a:xfrm flipH="1">
            <a:off x="1437005" y="3658870"/>
            <a:ext cx="422275" cy="135255"/>
          </a:xfrm>
          <a:prstGeom prst="line">
            <a:avLst/>
          </a:prstGeom>
          <a:ln w="12700">
            <a:solidFill>
              <a:srgbClr val="ADBACA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 Same Side Corner Rectangle 36"/>
          <p:cNvSpPr/>
          <p:nvPr/>
        </p:nvSpPr>
        <p:spPr>
          <a:xfrm rot="5400000">
            <a:off x="11295380" y="2000885"/>
            <a:ext cx="363855" cy="129730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31" name="Round Same Side Corner Rectangle 80"/>
          <p:cNvSpPr/>
          <p:nvPr/>
        </p:nvSpPr>
        <p:spPr>
          <a:xfrm rot="16200000">
            <a:off x="10433685" y="2436495"/>
            <a:ext cx="363855" cy="42608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07474"/>
          </a:soli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32" name="TextBox 13"/>
          <p:cNvSpPr txBox="1"/>
          <p:nvPr/>
        </p:nvSpPr>
        <p:spPr>
          <a:xfrm>
            <a:off x="10637520" y="2526665"/>
            <a:ext cx="1328420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1600" b="1" dirty="0">
                <a:solidFill>
                  <a:srgbClr val="445469"/>
                </a:solidFill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OUTPUT PANEL</a:t>
            </a:r>
            <a:endParaRPr lang="en-US" altLang="zh-CN" sz="1600" b="1" dirty="0">
              <a:solidFill>
                <a:srgbClr val="445469"/>
              </a:solidFill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cxnSp>
        <p:nvCxnSpPr>
          <p:cNvPr id="33" name="Straight Connector 42"/>
          <p:cNvCxnSpPr>
            <a:stCxn id="31" idx="0"/>
          </p:cNvCxnSpPr>
          <p:nvPr/>
        </p:nvCxnSpPr>
        <p:spPr>
          <a:xfrm flipH="1" flipV="1">
            <a:off x="10215245" y="1999615"/>
            <a:ext cx="400685" cy="467995"/>
          </a:xfrm>
          <a:prstGeom prst="line">
            <a:avLst/>
          </a:prstGeom>
          <a:ln w="12700">
            <a:solidFill>
              <a:srgbClr val="ADBACA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WORKING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" name="Content Placeholder 2" descr="Screenshot (281)"/>
          <p:cNvPicPr>
            <a:picLocks noChangeAspect="1"/>
          </p:cNvPicPr>
          <p:nvPr>
            <p:ph idx="1"/>
          </p:nvPr>
        </p:nvPicPr>
        <p:blipFill>
          <a:blip r:embed="rId2"/>
          <a:srcRect t="13177"/>
          <a:stretch>
            <a:fillRect/>
          </a:stretch>
        </p:blipFill>
        <p:spPr>
          <a:xfrm>
            <a:off x="1471295" y="763905"/>
            <a:ext cx="9356725" cy="4654550"/>
          </a:xfrm>
          <a:prstGeom prst="rect">
            <a:avLst/>
          </a:prstGeom>
        </p:spPr>
      </p:pic>
      <p:sp>
        <p:nvSpPr>
          <p:cNvPr id="34" name="Title 33"/>
          <p:cNvSpPr>
            <a:spLocks noGrp="1"/>
          </p:cNvSpPr>
          <p:nvPr>
            <p:ph type="title"/>
          </p:nvPr>
        </p:nvSpPr>
        <p:spPr>
          <a:xfrm>
            <a:off x="1050290" y="5532120"/>
            <a:ext cx="10515600" cy="1325563"/>
          </a:xfrm>
        </p:spPr>
        <p:txBody>
          <a:bodyPr/>
          <a:p>
            <a:pPr algn="ctr"/>
            <a:r>
              <a:rPr lang="en-US">
                <a:solidFill>
                  <a:schemeClr val="bg1"/>
                </a:solidFill>
              </a:rPr>
              <a:t>Working of HTML Panel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文本框 14"/>
          <p:cNvSpPr txBox="1"/>
          <p:nvPr/>
        </p:nvSpPr>
        <p:spPr>
          <a:xfrm>
            <a:off x="6595110" y="1323023"/>
            <a:ext cx="26749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zh-CN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HTML</a:t>
            </a:r>
            <a:endParaRPr lang="en-IN" altLang="zh-CN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6146" name="文本框 30"/>
          <p:cNvSpPr txBox="1"/>
          <p:nvPr/>
        </p:nvSpPr>
        <p:spPr>
          <a:xfrm>
            <a:off x="6595428" y="2149158"/>
            <a:ext cx="2674937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zh-CN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CSS</a:t>
            </a:r>
            <a:endParaRPr lang="en-IN" altLang="zh-CN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6147" name="文本框 32"/>
          <p:cNvSpPr txBox="1"/>
          <p:nvPr/>
        </p:nvSpPr>
        <p:spPr>
          <a:xfrm>
            <a:off x="9270048" y="1218565"/>
            <a:ext cx="2673350" cy="82994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zh-CN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AIM OF PROJECT</a:t>
            </a:r>
            <a:endParaRPr lang="en-IN" altLang="zh-CN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6148" name="文本框 34"/>
          <p:cNvSpPr txBox="1"/>
          <p:nvPr/>
        </p:nvSpPr>
        <p:spPr>
          <a:xfrm>
            <a:off x="6595110" y="4149408"/>
            <a:ext cx="26749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en-US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jQuery</a:t>
            </a:r>
            <a:endParaRPr lang="en-IN" altLang="en-US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grpSp>
        <p:nvGrpSpPr>
          <p:cNvPr id="6151" name="组合 13"/>
          <p:cNvGrpSpPr/>
          <p:nvPr/>
        </p:nvGrpSpPr>
        <p:grpSpPr>
          <a:xfrm rot="0">
            <a:off x="5663248" y="1218248"/>
            <a:ext cx="665162" cy="849312"/>
            <a:chOff x="891963" y="403036"/>
            <a:chExt cx="664288" cy="849313"/>
          </a:xfrm>
        </p:grpSpPr>
        <p:sp>
          <p:nvSpPr>
            <p:cNvPr id="19" name="椭圆 5"/>
            <p:cNvSpPr/>
            <p:nvPr/>
          </p:nvSpPr>
          <p:spPr>
            <a:xfrm>
              <a:off x="891963" y="403036"/>
              <a:ext cx="646551" cy="646551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30" name="椭圆 10"/>
            <p:cNvSpPr/>
            <p:nvPr/>
          </p:nvSpPr>
          <p:spPr>
            <a:xfrm>
              <a:off x="1324927" y="1021025"/>
              <a:ext cx="231324" cy="231324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31" name="椭圆 19"/>
            <p:cNvSpPr/>
            <p:nvPr/>
          </p:nvSpPr>
          <p:spPr>
            <a:xfrm>
              <a:off x="1146628" y="1112231"/>
              <a:ext cx="125087" cy="125087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155" name="文本框 29"/>
            <p:cNvSpPr txBox="1"/>
            <p:nvPr/>
          </p:nvSpPr>
          <p:spPr>
            <a:xfrm>
              <a:off x="1004359" y="446791"/>
              <a:ext cx="409623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1</a:t>
              </a:r>
              <a:endParaRPr lang="en-US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grpSp>
        <p:nvGrpSpPr>
          <p:cNvPr id="6156" name="组合 36"/>
          <p:cNvGrpSpPr/>
          <p:nvPr/>
        </p:nvGrpSpPr>
        <p:grpSpPr>
          <a:xfrm rot="0">
            <a:off x="5674360" y="2145348"/>
            <a:ext cx="665163" cy="849312"/>
            <a:chOff x="891963" y="2377294"/>
            <a:chExt cx="664288" cy="849313"/>
          </a:xfrm>
        </p:grpSpPr>
        <p:sp>
          <p:nvSpPr>
            <p:cNvPr id="34" name="椭圆 20"/>
            <p:cNvSpPr/>
            <p:nvPr/>
          </p:nvSpPr>
          <p:spPr>
            <a:xfrm>
              <a:off x="891963" y="2377294"/>
              <a:ext cx="646551" cy="646551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35" name="椭圆 21"/>
            <p:cNvSpPr/>
            <p:nvPr/>
          </p:nvSpPr>
          <p:spPr>
            <a:xfrm>
              <a:off x="1324927" y="2995283"/>
              <a:ext cx="231324" cy="231324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36" name="椭圆 22"/>
            <p:cNvSpPr/>
            <p:nvPr/>
          </p:nvSpPr>
          <p:spPr>
            <a:xfrm>
              <a:off x="1146628" y="3086489"/>
              <a:ext cx="125087" cy="125087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160" name="文本框 31"/>
            <p:cNvSpPr txBox="1"/>
            <p:nvPr/>
          </p:nvSpPr>
          <p:spPr>
            <a:xfrm>
              <a:off x="993563" y="2408836"/>
              <a:ext cx="409623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2</a:t>
              </a:r>
              <a:endParaRPr lang="en-US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grpSp>
        <p:nvGrpSpPr>
          <p:cNvPr id="6161" name="组合 37"/>
          <p:cNvGrpSpPr/>
          <p:nvPr/>
        </p:nvGrpSpPr>
        <p:grpSpPr>
          <a:xfrm rot="0">
            <a:off x="5674360" y="3054985"/>
            <a:ext cx="665163" cy="849313"/>
            <a:chOff x="891963" y="3963580"/>
            <a:chExt cx="664288" cy="849313"/>
          </a:xfrm>
        </p:grpSpPr>
        <p:sp>
          <p:nvSpPr>
            <p:cNvPr id="39" name="椭圆 23"/>
            <p:cNvSpPr/>
            <p:nvPr/>
          </p:nvSpPr>
          <p:spPr>
            <a:xfrm>
              <a:off x="891963" y="3963580"/>
              <a:ext cx="646551" cy="646551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53" name="椭圆 24"/>
            <p:cNvSpPr/>
            <p:nvPr/>
          </p:nvSpPr>
          <p:spPr>
            <a:xfrm>
              <a:off x="1324927" y="4581569"/>
              <a:ext cx="231324" cy="231324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54" name="椭圆 25"/>
            <p:cNvSpPr/>
            <p:nvPr/>
          </p:nvSpPr>
          <p:spPr>
            <a:xfrm>
              <a:off x="1146628" y="4672775"/>
              <a:ext cx="125087" cy="125087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165" name="文本框 33"/>
            <p:cNvSpPr txBox="1"/>
            <p:nvPr/>
          </p:nvSpPr>
          <p:spPr>
            <a:xfrm>
              <a:off x="993563" y="4007873"/>
              <a:ext cx="409623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3</a:t>
              </a:r>
              <a:endParaRPr lang="en-US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grpSp>
        <p:nvGrpSpPr>
          <p:cNvPr id="6166" name="组合 38"/>
          <p:cNvGrpSpPr/>
          <p:nvPr/>
        </p:nvGrpSpPr>
        <p:grpSpPr>
          <a:xfrm rot="0">
            <a:off x="5679123" y="3997960"/>
            <a:ext cx="665162" cy="849313"/>
            <a:chOff x="891963" y="5345332"/>
            <a:chExt cx="664288" cy="849313"/>
          </a:xfrm>
        </p:grpSpPr>
        <p:sp>
          <p:nvSpPr>
            <p:cNvPr id="57" name="椭圆 26"/>
            <p:cNvSpPr/>
            <p:nvPr/>
          </p:nvSpPr>
          <p:spPr>
            <a:xfrm>
              <a:off x="891963" y="5345332"/>
              <a:ext cx="646551" cy="646551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58" name="椭圆 27"/>
            <p:cNvSpPr/>
            <p:nvPr/>
          </p:nvSpPr>
          <p:spPr>
            <a:xfrm>
              <a:off x="1324927" y="5963321"/>
              <a:ext cx="231324" cy="231324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59" name="椭圆 28"/>
            <p:cNvSpPr/>
            <p:nvPr/>
          </p:nvSpPr>
          <p:spPr>
            <a:xfrm>
              <a:off x="1146628" y="6054527"/>
              <a:ext cx="125087" cy="125087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170" name="文本框 35"/>
            <p:cNvSpPr txBox="1"/>
            <p:nvPr/>
          </p:nvSpPr>
          <p:spPr>
            <a:xfrm>
              <a:off x="989845" y="5372888"/>
              <a:ext cx="409623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4</a:t>
              </a:r>
              <a:endParaRPr lang="en-US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grpSp>
        <p:nvGrpSpPr>
          <p:cNvPr id="6171" name="组合 36"/>
          <p:cNvGrpSpPr/>
          <p:nvPr/>
        </p:nvGrpSpPr>
        <p:grpSpPr>
          <a:xfrm rot="0">
            <a:off x="8390573" y="1118870"/>
            <a:ext cx="665162" cy="849313"/>
            <a:chOff x="891963" y="2377294"/>
            <a:chExt cx="664288" cy="849313"/>
          </a:xfrm>
        </p:grpSpPr>
        <p:sp>
          <p:nvSpPr>
            <p:cNvPr id="62" name="椭圆 20"/>
            <p:cNvSpPr/>
            <p:nvPr/>
          </p:nvSpPr>
          <p:spPr>
            <a:xfrm>
              <a:off x="891963" y="2377294"/>
              <a:ext cx="646551" cy="646551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3" name="椭圆 21"/>
            <p:cNvSpPr/>
            <p:nvPr/>
          </p:nvSpPr>
          <p:spPr>
            <a:xfrm>
              <a:off x="1324927" y="2995283"/>
              <a:ext cx="231324" cy="231324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4" name="椭圆 22"/>
            <p:cNvSpPr/>
            <p:nvPr/>
          </p:nvSpPr>
          <p:spPr>
            <a:xfrm>
              <a:off x="1146628" y="3086489"/>
              <a:ext cx="125087" cy="125087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175" name="文本框 31"/>
            <p:cNvSpPr txBox="1"/>
            <p:nvPr/>
          </p:nvSpPr>
          <p:spPr>
            <a:xfrm>
              <a:off x="993563" y="2408836"/>
              <a:ext cx="409623" cy="58356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IN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5</a:t>
              </a:r>
              <a:endParaRPr lang="en-IN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sp>
        <p:nvSpPr>
          <p:cNvPr id="66" name="椭圆 39"/>
          <p:cNvSpPr/>
          <p:nvPr/>
        </p:nvSpPr>
        <p:spPr>
          <a:xfrm>
            <a:off x="2905125" y="3044190"/>
            <a:ext cx="1482725" cy="1481138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67" name="椭圆 40"/>
          <p:cNvSpPr/>
          <p:nvPr/>
        </p:nvSpPr>
        <p:spPr>
          <a:xfrm>
            <a:off x="2203450" y="2572703"/>
            <a:ext cx="1330325" cy="1330325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68" name="椭圆 41"/>
          <p:cNvSpPr/>
          <p:nvPr/>
        </p:nvSpPr>
        <p:spPr>
          <a:xfrm>
            <a:off x="1169988" y="1774190"/>
            <a:ext cx="1955800" cy="1954213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69" name="椭圆 42"/>
          <p:cNvSpPr/>
          <p:nvPr/>
        </p:nvSpPr>
        <p:spPr>
          <a:xfrm>
            <a:off x="2905125" y="1774190"/>
            <a:ext cx="2254250" cy="2254250"/>
          </a:xfrm>
          <a:prstGeom prst="ellipse">
            <a:avLst/>
          </a:prstGeom>
          <a:solidFill>
            <a:srgbClr val="1CBB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0" name="椭圆 43"/>
          <p:cNvSpPr/>
          <p:nvPr/>
        </p:nvSpPr>
        <p:spPr>
          <a:xfrm>
            <a:off x="2586038" y="1337628"/>
            <a:ext cx="1290638" cy="1290638"/>
          </a:xfrm>
          <a:prstGeom prst="ellipse">
            <a:avLst/>
          </a:prstGeom>
          <a:solidFill>
            <a:srgbClr val="FBA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1" name="椭圆 44"/>
          <p:cNvSpPr/>
          <p:nvPr/>
        </p:nvSpPr>
        <p:spPr>
          <a:xfrm>
            <a:off x="2293938" y="1402715"/>
            <a:ext cx="676275" cy="677863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2" name="椭圆 45"/>
          <p:cNvSpPr/>
          <p:nvPr/>
        </p:nvSpPr>
        <p:spPr>
          <a:xfrm>
            <a:off x="2073275" y="1277303"/>
            <a:ext cx="195263" cy="195263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3" name="椭圆 46"/>
          <p:cNvSpPr/>
          <p:nvPr/>
        </p:nvSpPr>
        <p:spPr>
          <a:xfrm>
            <a:off x="1885950" y="3807778"/>
            <a:ext cx="257175" cy="257175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4" name="椭圆 47"/>
          <p:cNvSpPr/>
          <p:nvPr/>
        </p:nvSpPr>
        <p:spPr>
          <a:xfrm>
            <a:off x="2271713" y="4064953"/>
            <a:ext cx="127000" cy="128588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5" name="椭圆 48"/>
          <p:cNvSpPr/>
          <p:nvPr/>
        </p:nvSpPr>
        <p:spPr>
          <a:xfrm>
            <a:off x="3794125" y="1632903"/>
            <a:ext cx="363538" cy="363538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6" name="椭圆 49"/>
          <p:cNvSpPr/>
          <p:nvPr/>
        </p:nvSpPr>
        <p:spPr>
          <a:xfrm>
            <a:off x="922338" y="3514090"/>
            <a:ext cx="677863" cy="679450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7" name="椭圆 50"/>
          <p:cNvSpPr/>
          <p:nvPr/>
        </p:nvSpPr>
        <p:spPr>
          <a:xfrm>
            <a:off x="887413" y="2613978"/>
            <a:ext cx="392113" cy="393700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8" name="椭圆 51"/>
          <p:cNvSpPr/>
          <p:nvPr/>
        </p:nvSpPr>
        <p:spPr>
          <a:xfrm>
            <a:off x="5045075" y="3117215"/>
            <a:ext cx="393700" cy="393700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6189" name="文本框 53"/>
          <p:cNvSpPr txBox="1"/>
          <p:nvPr/>
        </p:nvSpPr>
        <p:spPr>
          <a:xfrm>
            <a:off x="1951038" y="2547303"/>
            <a:ext cx="2560637" cy="7064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40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Content</a:t>
            </a:r>
            <a:endParaRPr lang="en-US" altLang="zh-CN" sz="40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4" name="文本框 32"/>
          <p:cNvSpPr txBox="1"/>
          <p:nvPr/>
        </p:nvSpPr>
        <p:spPr>
          <a:xfrm>
            <a:off x="6596698" y="3241040"/>
            <a:ext cx="267335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en-US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JavaScript</a:t>
            </a:r>
            <a:endParaRPr lang="en-IN" altLang="en-US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11" name="文本框 14"/>
          <p:cNvSpPr txBox="1"/>
          <p:nvPr/>
        </p:nvSpPr>
        <p:spPr>
          <a:xfrm>
            <a:off x="9270365" y="2184083"/>
            <a:ext cx="26749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en-US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Working</a:t>
            </a:r>
            <a:endParaRPr lang="en-IN" altLang="en-US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grpSp>
        <p:nvGrpSpPr>
          <p:cNvPr id="12" name="组合 13"/>
          <p:cNvGrpSpPr/>
          <p:nvPr/>
        </p:nvGrpSpPr>
        <p:grpSpPr>
          <a:xfrm rot="0">
            <a:off x="8396923" y="2140903"/>
            <a:ext cx="665162" cy="849312"/>
            <a:chOff x="891963" y="403036"/>
            <a:chExt cx="664288" cy="849313"/>
          </a:xfrm>
        </p:grpSpPr>
        <p:sp>
          <p:nvSpPr>
            <p:cNvPr id="13" name="椭圆 5"/>
            <p:cNvSpPr/>
            <p:nvPr/>
          </p:nvSpPr>
          <p:spPr>
            <a:xfrm>
              <a:off x="891963" y="403036"/>
              <a:ext cx="646551" cy="646551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14" name="椭圆 10"/>
            <p:cNvSpPr/>
            <p:nvPr/>
          </p:nvSpPr>
          <p:spPr>
            <a:xfrm>
              <a:off x="1324927" y="1021025"/>
              <a:ext cx="231324" cy="231324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15" name="椭圆 19"/>
            <p:cNvSpPr/>
            <p:nvPr/>
          </p:nvSpPr>
          <p:spPr>
            <a:xfrm>
              <a:off x="1146628" y="1112231"/>
              <a:ext cx="125087" cy="125087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16" name="文本框 29"/>
            <p:cNvSpPr txBox="1"/>
            <p:nvPr/>
          </p:nvSpPr>
          <p:spPr>
            <a:xfrm>
              <a:off x="1004359" y="446791"/>
              <a:ext cx="409623" cy="583566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6</a:t>
              </a:r>
              <a:endParaRPr lang="en-US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sp>
        <p:nvSpPr>
          <p:cNvPr id="5" name="文本框 34"/>
          <p:cNvSpPr txBox="1"/>
          <p:nvPr/>
        </p:nvSpPr>
        <p:spPr>
          <a:xfrm>
            <a:off x="9270365" y="3303588"/>
            <a:ext cx="26749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en-US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Uses</a:t>
            </a:r>
            <a:endParaRPr lang="en-IN" altLang="en-US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grpSp>
        <p:nvGrpSpPr>
          <p:cNvPr id="6" name="组合 38"/>
          <p:cNvGrpSpPr/>
          <p:nvPr/>
        </p:nvGrpSpPr>
        <p:grpSpPr>
          <a:xfrm rot="0">
            <a:off x="8417878" y="3151505"/>
            <a:ext cx="665162" cy="849313"/>
            <a:chOff x="891963" y="5345332"/>
            <a:chExt cx="664288" cy="849313"/>
          </a:xfrm>
        </p:grpSpPr>
        <p:sp>
          <p:nvSpPr>
            <p:cNvPr id="7" name="椭圆 26"/>
            <p:cNvSpPr/>
            <p:nvPr/>
          </p:nvSpPr>
          <p:spPr>
            <a:xfrm>
              <a:off x="891963" y="5345332"/>
              <a:ext cx="646551" cy="646551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8" name="椭圆 27"/>
            <p:cNvSpPr/>
            <p:nvPr/>
          </p:nvSpPr>
          <p:spPr>
            <a:xfrm>
              <a:off x="1324927" y="5963321"/>
              <a:ext cx="231324" cy="231324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9" name="椭圆 28"/>
            <p:cNvSpPr/>
            <p:nvPr/>
          </p:nvSpPr>
          <p:spPr>
            <a:xfrm>
              <a:off x="1146628" y="6054527"/>
              <a:ext cx="125087" cy="125087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10" name="文本框 35"/>
            <p:cNvSpPr txBox="1"/>
            <p:nvPr/>
          </p:nvSpPr>
          <p:spPr>
            <a:xfrm>
              <a:off x="989845" y="5372888"/>
              <a:ext cx="409623" cy="58356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IN" altLang="en-US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7</a:t>
              </a:r>
              <a:endParaRPr lang="en-IN" altLang="en-US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grpSp>
        <p:nvGrpSpPr>
          <p:cNvPr id="17" name="组合 37"/>
          <p:cNvGrpSpPr/>
          <p:nvPr/>
        </p:nvGrpSpPr>
        <p:grpSpPr>
          <a:xfrm rot="0">
            <a:off x="8435340" y="4077970"/>
            <a:ext cx="665163" cy="849313"/>
            <a:chOff x="891963" y="3963580"/>
            <a:chExt cx="664288" cy="849313"/>
          </a:xfrm>
        </p:grpSpPr>
        <p:sp>
          <p:nvSpPr>
            <p:cNvPr id="18" name="椭圆 23"/>
            <p:cNvSpPr/>
            <p:nvPr/>
          </p:nvSpPr>
          <p:spPr>
            <a:xfrm>
              <a:off x="891963" y="3963580"/>
              <a:ext cx="646551" cy="646551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20" name="椭圆 24"/>
            <p:cNvSpPr/>
            <p:nvPr/>
          </p:nvSpPr>
          <p:spPr>
            <a:xfrm>
              <a:off x="1324927" y="4581569"/>
              <a:ext cx="231324" cy="231324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21" name="椭圆 25"/>
            <p:cNvSpPr/>
            <p:nvPr/>
          </p:nvSpPr>
          <p:spPr>
            <a:xfrm>
              <a:off x="1146628" y="4672775"/>
              <a:ext cx="125087" cy="125087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22" name="文本框 33"/>
            <p:cNvSpPr txBox="1"/>
            <p:nvPr/>
          </p:nvSpPr>
          <p:spPr>
            <a:xfrm>
              <a:off x="993563" y="4007873"/>
              <a:ext cx="409623" cy="58356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IN" altLang="en-US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8</a:t>
              </a:r>
              <a:endParaRPr lang="en-IN" altLang="en-US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sp>
        <p:nvSpPr>
          <p:cNvPr id="23" name="文本框 32"/>
          <p:cNvSpPr txBox="1"/>
          <p:nvPr/>
        </p:nvSpPr>
        <p:spPr>
          <a:xfrm>
            <a:off x="9392603" y="4194175"/>
            <a:ext cx="267335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en-US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Future Scope</a:t>
            </a:r>
            <a:endParaRPr lang="en-IN" altLang="en-US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Content Placeholder 6" descr="Screenshot (282)"/>
          <p:cNvPicPr>
            <a:picLocks noChangeAspect="1"/>
          </p:cNvPicPr>
          <p:nvPr>
            <p:ph idx="1"/>
          </p:nvPr>
        </p:nvPicPr>
        <p:blipFill>
          <a:blip r:embed="rId1"/>
          <a:srcRect t="13107"/>
          <a:stretch>
            <a:fillRect/>
          </a:stretch>
        </p:blipFill>
        <p:spPr>
          <a:xfrm>
            <a:off x="1706880" y="582930"/>
            <a:ext cx="8844915" cy="497332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5329555"/>
            <a:ext cx="10515600" cy="1325563"/>
          </a:xfrm>
        </p:spPr>
        <p:txBody>
          <a:bodyPr/>
          <a:p>
            <a:pPr algn="ctr"/>
            <a:r>
              <a:rPr lang="en-US">
                <a:solidFill>
                  <a:schemeClr val="bg1"/>
                </a:solidFill>
              </a:rPr>
              <a:t>Working of CSS Panel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WORKING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90855" y="5532120"/>
            <a:ext cx="10515600" cy="1325563"/>
          </a:xfrm>
        </p:spPr>
        <p:txBody>
          <a:bodyPr/>
          <a:p>
            <a:pPr algn="ctr"/>
            <a:r>
              <a:rPr lang="en-US">
                <a:solidFill>
                  <a:schemeClr val="bg1"/>
                </a:solidFill>
              </a:rPr>
              <a:t>Working of JavaScript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13" name="Content Placeholder 12" descr="Screenshot (284)"/>
          <p:cNvPicPr>
            <a:picLocks noChangeAspect="1"/>
          </p:cNvPicPr>
          <p:nvPr>
            <p:ph idx="1"/>
          </p:nvPr>
        </p:nvPicPr>
        <p:blipFill>
          <a:blip r:embed="rId1"/>
          <a:srcRect t="13352"/>
          <a:stretch>
            <a:fillRect/>
          </a:stretch>
        </p:blipFill>
        <p:spPr>
          <a:xfrm>
            <a:off x="1636395" y="548640"/>
            <a:ext cx="8915400" cy="4758690"/>
          </a:xfrm>
          <a:prstGeom prst="rect">
            <a:avLst/>
          </a:prstGeom>
        </p:spPr>
      </p:pic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WORKING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923338" y="4132263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205288" y="1533525"/>
            <a:ext cx="3748088" cy="37480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345" name="文本框 15"/>
          <p:cNvSpPr txBox="1"/>
          <p:nvPr/>
        </p:nvSpPr>
        <p:spPr>
          <a:xfrm>
            <a:off x="4827905" y="3084513"/>
            <a:ext cx="2503488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sz="3600" dirty="0">
                <a:solidFill>
                  <a:schemeClr val="bg1"/>
                </a:solidFill>
                <a:ea typeface="SimSun" panose="02010600030101010101" pitchFamily="2" charset="-122"/>
                <a:cs typeface="Calibri" panose="020F0502020204030204" pitchFamily="34" charset="0"/>
              </a:rPr>
              <a:t>Advantages</a:t>
            </a:r>
            <a:endParaRPr lang="en-US" sz="3600" dirty="0">
              <a:solidFill>
                <a:schemeClr val="bg1"/>
              </a:solidFill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0000"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ADVANTAGE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9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13105" y="1252855"/>
            <a:ext cx="10852785" cy="4457065"/>
          </a:xfrm>
        </p:spPr>
        <p:txBody>
          <a:bodyPr/>
          <a:p>
            <a:pPr marL="742950" indent="-742950" algn="l">
              <a:buAutoNum type="arabicPeriod"/>
            </a:pPr>
            <a:r>
              <a:rPr lang="en-US" sz="3600">
                <a:solidFill>
                  <a:schemeClr val="bg1"/>
                </a:solidFill>
              </a:rPr>
              <a:t>It is the playground for the front-end side of the web.</a:t>
            </a:r>
            <a:endParaRPr lang="en-US" sz="3600">
              <a:solidFill>
                <a:schemeClr val="bg1"/>
              </a:solidFill>
            </a:endParaRPr>
          </a:p>
          <a:p>
            <a:pPr marL="742950" indent="-742950" algn="l">
              <a:buAutoNum type="arabicPeriod"/>
            </a:pPr>
            <a:r>
              <a:rPr lang="en-US" sz="3600">
                <a:solidFill>
                  <a:schemeClr val="bg1"/>
                </a:solidFill>
              </a:rPr>
              <a:t>&lt;/CODEPLAYER&gt; is great for testing out bugs, collabrating and finding new inspiration.</a:t>
            </a:r>
            <a:endParaRPr lang="en-US" sz="3600">
              <a:solidFill>
                <a:schemeClr val="bg1"/>
              </a:solidFill>
            </a:endParaRPr>
          </a:p>
          <a:p>
            <a:pPr marL="742950" indent="-742950" algn="l">
              <a:buAutoNum type="arabicPeriod"/>
            </a:pPr>
            <a:r>
              <a:rPr lang="en-US" sz="3600">
                <a:solidFill>
                  <a:schemeClr val="bg1"/>
                </a:solidFill>
              </a:rPr>
              <a:t>It works by allowing you to create code, which are sets of HTML, CSS, JavaScript.</a:t>
            </a:r>
            <a:endParaRPr lang="en-US" sz="3600">
              <a:solidFill>
                <a:schemeClr val="bg1"/>
              </a:solidFill>
            </a:endParaRPr>
          </a:p>
          <a:p>
            <a:pPr marL="742950" indent="-742950" algn="l">
              <a:buAutoNum type="arabicPeriod"/>
            </a:pPr>
            <a:r>
              <a:rPr lang="en-US" sz="3600">
                <a:solidFill>
                  <a:schemeClr val="bg1"/>
                </a:solidFill>
              </a:rPr>
              <a:t>It is free of cost.</a:t>
            </a:r>
            <a:endParaRPr lang="en-US" sz="3600">
              <a:solidFill>
                <a:schemeClr val="bg1"/>
              </a:solidFill>
            </a:endParaRPr>
          </a:p>
          <a:p>
            <a:pPr marL="742950" indent="-742950" algn="l">
              <a:buAutoNum type="arabicPeriod"/>
            </a:pPr>
            <a:r>
              <a:rPr lang="en-US" sz="3600">
                <a:solidFill>
                  <a:schemeClr val="bg1"/>
                </a:solidFill>
              </a:rPr>
              <a:t>Enter your code in the editor and see the preview changing as you type</a:t>
            </a:r>
            <a:endParaRPr lang="en-US" sz="36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923338" y="3920808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119563" y="1483995"/>
            <a:ext cx="3748088" cy="3748088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225" name="文本框 15"/>
          <p:cNvSpPr txBox="1"/>
          <p:nvPr/>
        </p:nvSpPr>
        <p:spPr>
          <a:xfrm>
            <a:off x="4742180" y="3066098"/>
            <a:ext cx="25034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altLang="zh-C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panose="02010600030101010101" pitchFamily="2" charset="-122"/>
                <a:cs typeface="Calibri" panose="020F0502020204030204" pitchFamily="34" charset="0"/>
              </a:rPr>
              <a:t>Future Scope</a:t>
            </a:r>
            <a:endParaRPr lang="en-US" altLang="zh-C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8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0000"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Future Scope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9" name="Freeform 500"/>
          <p:cNvSpPr/>
          <p:nvPr/>
        </p:nvSpPr>
        <p:spPr bwMode="auto">
          <a:xfrm>
            <a:off x="152594" y="145991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10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0000"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Future Scope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Freeform 500"/>
          <p:cNvSpPr/>
          <p:nvPr/>
        </p:nvSpPr>
        <p:spPr bwMode="auto">
          <a:xfrm>
            <a:off x="152594" y="145991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-10886" y="6800665"/>
            <a:ext cx="12206312" cy="0"/>
          </a:xfrm>
          <a:prstGeom prst="line">
            <a:avLst/>
          </a:prstGeom>
          <a:ln>
            <a:solidFill>
              <a:srgbClr val="6731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3" name="任意形状 30"/>
          <p:cNvSpPr/>
          <p:nvPr/>
        </p:nvSpPr>
        <p:spPr>
          <a:xfrm>
            <a:off x="2031820" y="1352438"/>
            <a:ext cx="3008085" cy="2743200"/>
          </a:xfrm>
          <a:custGeom>
            <a:avLst/>
            <a:gdLst>
              <a:gd name="connsiteX0" fmla="*/ 1371600 w 3008085"/>
              <a:gd name="connsiteY0" fmla="*/ 0 h 2743200"/>
              <a:gd name="connsiteX1" fmla="*/ 2635413 w 3008085"/>
              <a:gd name="connsiteY1" fmla="*/ 837711 h 2743200"/>
              <a:gd name="connsiteX2" fmla="*/ 2659780 w 3008085"/>
              <a:gd name="connsiteY2" fmla="*/ 904286 h 2743200"/>
              <a:gd name="connsiteX3" fmla="*/ 2659920 w 3008085"/>
              <a:gd name="connsiteY3" fmla="*/ 904531 h 2743200"/>
              <a:gd name="connsiteX4" fmla="*/ 2984716 w 3008085"/>
              <a:gd name="connsiteY4" fmla="*/ 1130166 h 2743200"/>
              <a:gd name="connsiteX5" fmla="*/ 3008085 w 3008085"/>
              <a:gd name="connsiteY5" fmla="*/ 1442219 h 2743200"/>
              <a:gd name="connsiteX6" fmla="*/ 2718079 w 3008085"/>
              <a:gd name="connsiteY6" fmla="*/ 1677083 h 2743200"/>
              <a:gd name="connsiteX7" fmla="*/ 2690194 w 3008085"/>
              <a:gd name="connsiteY7" fmla="*/ 1745798 h 2743200"/>
              <a:gd name="connsiteX8" fmla="*/ 2681536 w 3008085"/>
              <a:gd name="connsiteY8" fmla="*/ 1779472 h 2743200"/>
              <a:gd name="connsiteX9" fmla="*/ 2138475 w 3008085"/>
              <a:gd name="connsiteY9" fmla="*/ 2508953 h 2743200"/>
              <a:gd name="connsiteX10" fmla="*/ 2123517 w 3008085"/>
              <a:gd name="connsiteY10" fmla="*/ 2518039 h 2743200"/>
              <a:gd name="connsiteX11" fmla="*/ 2081739 w 3008085"/>
              <a:gd name="connsiteY11" fmla="*/ 2549409 h 2743200"/>
              <a:gd name="connsiteX12" fmla="*/ 1909922 w 3008085"/>
              <a:gd name="connsiteY12" fmla="*/ 2635977 h 2743200"/>
              <a:gd name="connsiteX13" fmla="*/ 1827940 w 3008085"/>
              <a:gd name="connsiteY13" fmla="*/ 2663796 h 2743200"/>
              <a:gd name="connsiteX14" fmla="*/ 1779472 w 3008085"/>
              <a:gd name="connsiteY14" fmla="*/ 2681536 h 2743200"/>
              <a:gd name="connsiteX15" fmla="*/ 1371600 w 3008085"/>
              <a:gd name="connsiteY15" fmla="*/ 2743200 h 2743200"/>
              <a:gd name="connsiteX16" fmla="*/ 0 w 3008085"/>
              <a:gd name="connsiteY16" fmla="*/ 1371600 h 2743200"/>
              <a:gd name="connsiteX17" fmla="*/ 1371600 w 3008085"/>
              <a:gd name="connsiteY17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08085" h="2743200">
                <a:moveTo>
                  <a:pt x="1371600" y="0"/>
                </a:moveTo>
                <a:cubicBezTo>
                  <a:pt x="1939736" y="0"/>
                  <a:pt x="2427193" y="345424"/>
                  <a:pt x="2635413" y="837711"/>
                </a:cubicBezTo>
                <a:lnTo>
                  <a:pt x="2659780" y="904286"/>
                </a:lnTo>
                <a:lnTo>
                  <a:pt x="2659920" y="904531"/>
                </a:lnTo>
                <a:cubicBezTo>
                  <a:pt x="2739818" y="1042726"/>
                  <a:pt x="2786675" y="1097517"/>
                  <a:pt x="2984716" y="1130166"/>
                </a:cubicBezTo>
                <a:lnTo>
                  <a:pt x="3008085" y="1442219"/>
                </a:lnTo>
                <a:cubicBezTo>
                  <a:pt x="2826226" y="1468710"/>
                  <a:pt x="2774586" y="1543083"/>
                  <a:pt x="2718079" y="1677083"/>
                </a:cubicBezTo>
                <a:lnTo>
                  <a:pt x="2690194" y="1745798"/>
                </a:lnTo>
                <a:lnTo>
                  <a:pt x="2681536" y="1779472"/>
                </a:lnTo>
                <a:cubicBezTo>
                  <a:pt x="2588026" y="2080114"/>
                  <a:pt x="2393868" y="2336412"/>
                  <a:pt x="2138475" y="2508953"/>
                </a:cubicBezTo>
                <a:lnTo>
                  <a:pt x="2123517" y="2518039"/>
                </a:lnTo>
                <a:lnTo>
                  <a:pt x="2081739" y="2549409"/>
                </a:lnTo>
                <a:cubicBezTo>
                  <a:pt x="2028340" y="2582798"/>
                  <a:pt x="1971256" y="2611880"/>
                  <a:pt x="1909922" y="2635977"/>
                </a:cubicBezTo>
                <a:lnTo>
                  <a:pt x="1827940" y="2663796"/>
                </a:lnTo>
                <a:lnTo>
                  <a:pt x="1779472" y="2681536"/>
                </a:lnTo>
                <a:cubicBezTo>
                  <a:pt x="1650626" y="2721611"/>
                  <a:pt x="1513634" y="2743200"/>
                  <a:pt x="1371600" y="2743200"/>
                </a:cubicBezTo>
                <a:cubicBezTo>
                  <a:pt x="614086" y="2743200"/>
                  <a:pt x="0" y="2129114"/>
                  <a:pt x="0" y="1371600"/>
                </a:cubicBezTo>
                <a:cubicBezTo>
                  <a:pt x="0" y="614086"/>
                  <a:pt x="614086" y="0"/>
                  <a:pt x="13716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4" name="任意形状 31"/>
          <p:cNvSpPr/>
          <p:nvPr/>
        </p:nvSpPr>
        <p:spPr>
          <a:xfrm flipH="1">
            <a:off x="4840334" y="1352438"/>
            <a:ext cx="3008085" cy="2743200"/>
          </a:xfrm>
          <a:custGeom>
            <a:avLst/>
            <a:gdLst>
              <a:gd name="connsiteX0" fmla="*/ 1371600 w 3008085"/>
              <a:gd name="connsiteY0" fmla="*/ 0 h 2743200"/>
              <a:gd name="connsiteX1" fmla="*/ 2635413 w 3008085"/>
              <a:gd name="connsiteY1" fmla="*/ 837711 h 2743200"/>
              <a:gd name="connsiteX2" fmla="*/ 2659780 w 3008085"/>
              <a:gd name="connsiteY2" fmla="*/ 904286 h 2743200"/>
              <a:gd name="connsiteX3" fmla="*/ 2659920 w 3008085"/>
              <a:gd name="connsiteY3" fmla="*/ 904531 h 2743200"/>
              <a:gd name="connsiteX4" fmla="*/ 2984716 w 3008085"/>
              <a:gd name="connsiteY4" fmla="*/ 1130166 h 2743200"/>
              <a:gd name="connsiteX5" fmla="*/ 3008085 w 3008085"/>
              <a:gd name="connsiteY5" fmla="*/ 1442219 h 2743200"/>
              <a:gd name="connsiteX6" fmla="*/ 2718079 w 3008085"/>
              <a:gd name="connsiteY6" fmla="*/ 1677083 h 2743200"/>
              <a:gd name="connsiteX7" fmla="*/ 2690194 w 3008085"/>
              <a:gd name="connsiteY7" fmla="*/ 1745798 h 2743200"/>
              <a:gd name="connsiteX8" fmla="*/ 2681536 w 3008085"/>
              <a:gd name="connsiteY8" fmla="*/ 1779472 h 2743200"/>
              <a:gd name="connsiteX9" fmla="*/ 2138475 w 3008085"/>
              <a:gd name="connsiteY9" fmla="*/ 2508953 h 2743200"/>
              <a:gd name="connsiteX10" fmla="*/ 2123517 w 3008085"/>
              <a:gd name="connsiteY10" fmla="*/ 2518039 h 2743200"/>
              <a:gd name="connsiteX11" fmla="*/ 2081739 w 3008085"/>
              <a:gd name="connsiteY11" fmla="*/ 2549409 h 2743200"/>
              <a:gd name="connsiteX12" fmla="*/ 1909922 w 3008085"/>
              <a:gd name="connsiteY12" fmla="*/ 2635977 h 2743200"/>
              <a:gd name="connsiteX13" fmla="*/ 1827940 w 3008085"/>
              <a:gd name="connsiteY13" fmla="*/ 2663796 h 2743200"/>
              <a:gd name="connsiteX14" fmla="*/ 1779472 w 3008085"/>
              <a:gd name="connsiteY14" fmla="*/ 2681536 h 2743200"/>
              <a:gd name="connsiteX15" fmla="*/ 1371600 w 3008085"/>
              <a:gd name="connsiteY15" fmla="*/ 2743200 h 2743200"/>
              <a:gd name="connsiteX16" fmla="*/ 0 w 3008085"/>
              <a:gd name="connsiteY16" fmla="*/ 1371600 h 2743200"/>
              <a:gd name="connsiteX17" fmla="*/ 1371600 w 3008085"/>
              <a:gd name="connsiteY17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08085" h="2743200">
                <a:moveTo>
                  <a:pt x="1371600" y="0"/>
                </a:moveTo>
                <a:cubicBezTo>
                  <a:pt x="1939736" y="0"/>
                  <a:pt x="2427193" y="345424"/>
                  <a:pt x="2635413" y="837711"/>
                </a:cubicBezTo>
                <a:lnTo>
                  <a:pt x="2659780" y="904286"/>
                </a:lnTo>
                <a:lnTo>
                  <a:pt x="2659920" y="904531"/>
                </a:lnTo>
                <a:cubicBezTo>
                  <a:pt x="2739818" y="1042726"/>
                  <a:pt x="2786675" y="1097517"/>
                  <a:pt x="2984716" y="1130166"/>
                </a:cubicBezTo>
                <a:lnTo>
                  <a:pt x="3008085" y="1442219"/>
                </a:lnTo>
                <a:cubicBezTo>
                  <a:pt x="2826226" y="1468710"/>
                  <a:pt x="2774586" y="1543083"/>
                  <a:pt x="2718079" y="1677083"/>
                </a:cubicBezTo>
                <a:lnTo>
                  <a:pt x="2690194" y="1745798"/>
                </a:lnTo>
                <a:lnTo>
                  <a:pt x="2681536" y="1779472"/>
                </a:lnTo>
                <a:cubicBezTo>
                  <a:pt x="2588026" y="2080114"/>
                  <a:pt x="2393868" y="2336412"/>
                  <a:pt x="2138475" y="2508953"/>
                </a:cubicBezTo>
                <a:lnTo>
                  <a:pt x="2123517" y="2518039"/>
                </a:lnTo>
                <a:lnTo>
                  <a:pt x="2081739" y="2549409"/>
                </a:lnTo>
                <a:cubicBezTo>
                  <a:pt x="2028340" y="2582798"/>
                  <a:pt x="1971256" y="2611880"/>
                  <a:pt x="1909922" y="2635977"/>
                </a:cubicBezTo>
                <a:lnTo>
                  <a:pt x="1827940" y="2663796"/>
                </a:lnTo>
                <a:lnTo>
                  <a:pt x="1779472" y="2681536"/>
                </a:lnTo>
                <a:cubicBezTo>
                  <a:pt x="1650626" y="2721611"/>
                  <a:pt x="1513634" y="2743200"/>
                  <a:pt x="1371600" y="2743200"/>
                </a:cubicBezTo>
                <a:cubicBezTo>
                  <a:pt x="614086" y="2743200"/>
                  <a:pt x="0" y="2129114"/>
                  <a:pt x="0" y="1371600"/>
                </a:cubicBezTo>
                <a:cubicBezTo>
                  <a:pt x="0" y="614086"/>
                  <a:pt x="614086" y="0"/>
                  <a:pt x="13716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5" name="任意形状 32"/>
          <p:cNvSpPr/>
          <p:nvPr/>
        </p:nvSpPr>
        <p:spPr>
          <a:xfrm rot="10800000" flipH="1">
            <a:off x="5275440" y="1514285"/>
            <a:ext cx="2653134" cy="2419506"/>
          </a:xfrm>
          <a:custGeom>
            <a:avLst/>
            <a:gdLst>
              <a:gd name="connsiteX0" fmla="*/ 1371600 w 3008085"/>
              <a:gd name="connsiteY0" fmla="*/ 0 h 2743200"/>
              <a:gd name="connsiteX1" fmla="*/ 2635413 w 3008085"/>
              <a:gd name="connsiteY1" fmla="*/ 837711 h 2743200"/>
              <a:gd name="connsiteX2" fmla="*/ 2659780 w 3008085"/>
              <a:gd name="connsiteY2" fmla="*/ 904286 h 2743200"/>
              <a:gd name="connsiteX3" fmla="*/ 2659920 w 3008085"/>
              <a:gd name="connsiteY3" fmla="*/ 904531 h 2743200"/>
              <a:gd name="connsiteX4" fmla="*/ 2984716 w 3008085"/>
              <a:gd name="connsiteY4" fmla="*/ 1130166 h 2743200"/>
              <a:gd name="connsiteX5" fmla="*/ 3008085 w 3008085"/>
              <a:gd name="connsiteY5" fmla="*/ 1442219 h 2743200"/>
              <a:gd name="connsiteX6" fmla="*/ 2718079 w 3008085"/>
              <a:gd name="connsiteY6" fmla="*/ 1677083 h 2743200"/>
              <a:gd name="connsiteX7" fmla="*/ 2690194 w 3008085"/>
              <a:gd name="connsiteY7" fmla="*/ 1745798 h 2743200"/>
              <a:gd name="connsiteX8" fmla="*/ 2681536 w 3008085"/>
              <a:gd name="connsiteY8" fmla="*/ 1779472 h 2743200"/>
              <a:gd name="connsiteX9" fmla="*/ 2138475 w 3008085"/>
              <a:gd name="connsiteY9" fmla="*/ 2508953 h 2743200"/>
              <a:gd name="connsiteX10" fmla="*/ 2123517 w 3008085"/>
              <a:gd name="connsiteY10" fmla="*/ 2518039 h 2743200"/>
              <a:gd name="connsiteX11" fmla="*/ 2081739 w 3008085"/>
              <a:gd name="connsiteY11" fmla="*/ 2549409 h 2743200"/>
              <a:gd name="connsiteX12" fmla="*/ 1909922 w 3008085"/>
              <a:gd name="connsiteY12" fmla="*/ 2635977 h 2743200"/>
              <a:gd name="connsiteX13" fmla="*/ 1827940 w 3008085"/>
              <a:gd name="connsiteY13" fmla="*/ 2663796 h 2743200"/>
              <a:gd name="connsiteX14" fmla="*/ 1779472 w 3008085"/>
              <a:gd name="connsiteY14" fmla="*/ 2681536 h 2743200"/>
              <a:gd name="connsiteX15" fmla="*/ 1371600 w 3008085"/>
              <a:gd name="connsiteY15" fmla="*/ 2743200 h 2743200"/>
              <a:gd name="connsiteX16" fmla="*/ 0 w 3008085"/>
              <a:gd name="connsiteY16" fmla="*/ 1371600 h 2743200"/>
              <a:gd name="connsiteX17" fmla="*/ 1371600 w 3008085"/>
              <a:gd name="connsiteY17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08085" h="2743200">
                <a:moveTo>
                  <a:pt x="1371600" y="0"/>
                </a:moveTo>
                <a:cubicBezTo>
                  <a:pt x="1939736" y="0"/>
                  <a:pt x="2427193" y="345424"/>
                  <a:pt x="2635413" y="837711"/>
                </a:cubicBezTo>
                <a:lnTo>
                  <a:pt x="2659780" y="904286"/>
                </a:lnTo>
                <a:lnTo>
                  <a:pt x="2659920" y="904531"/>
                </a:lnTo>
                <a:cubicBezTo>
                  <a:pt x="2739818" y="1042726"/>
                  <a:pt x="2786675" y="1097517"/>
                  <a:pt x="2984716" y="1130166"/>
                </a:cubicBezTo>
                <a:lnTo>
                  <a:pt x="3008085" y="1442219"/>
                </a:lnTo>
                <a:cubicBezTo>
                  <a:pt x="2826226" y="1468710"/>
                  <a:pt x="2774586" y="1543083"/>
                  <a:pt x="2718079" y="1677083"/>
                </a:cubicBezTo>
                <a:lnTo>
                  <a:pt x="2690194" y="1745798"/>
                </a:lnTo>
                <a:lnTo>
                  <a:pt x="2681536" y="1779472"/>
                </a:lnTo>
                <a:cubicBezTo>
                  <a:pt x="2588026" y="2080114"/>
                  <a:pt x="2393868" y="2336412"/>
                  <a:pt x="2138475" y="2508953"/>
                </a:cubicBezTo>
                <a:lnTo>
                  <a:pt x="2123517" y="2518039"/>
                </a:lnTo>
                <a:lnTo>
                  <a:pt x="2081739" y="2549409"/>
                </a:lnTo>
                <a:cubicBezTo>
                  <a:pt x="2028340" y="2582798"/>
                  <a:pt x="1971256" y="2611880"/>
                  <a:pt x="1909922" y="2635977"/>
                </a:cubicBezTo>
                <a:lnTo>
                  <a:pt x="1827940" y="2663796"/>
                </a:lnTo>
                <a:lnTo>
                  <a:pt x="1779472" y="2681536"/>
                </a:lnTo>
                <a:cubicBezTo>
                  <a:pt x="1650626" y="2721611"/>
                  <a:pt x="1513634" y="2743200"/>
                  <a:pt x="1371600" y="2743200"/>
                </a:cubicBezTo>
                <a:cubicBezTo>
                  <a:pt x="614086" y="2743200"/>
                  <a:pt x="0" y="2129114"/>
                  <a:pt x="0" y="1371600"/>
                </a:cubicBezTo>
                <a:cubicBezTo>
                  <a:pt x="0" y="614086"/>
                  <a:pt x="614086" y="0"/>
                  <a:pt x="13716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6" name="任意形状 33"/>
          <p:cNvSpPr/>
          <p:nvPr/>
        </p:nvSpPr>
        <p:spPr>
          <a:xfrm rot="10800000">
            <a:off x="7729841" y="1514285"/>
            <a:ext cx="2653134" cy="2419506"/>
          </a:xfrm>
          <a:custGeom>
            <a:avLst/>
            <a:gdLst>
              <a:gd name="connsiteX0" fmla="*/ 1371600 w 3008085"/>
              <a:gd name="connsiteY0" fmla="*/ 0 h 2743200"/>
              <a:gd name="connsiteX1" fmla="*/ 2635413 w 3008085"/>
              <a:gd name="connsiteY1" fmla="*/ 837711 h 2743200"/>
              <a:gd name="connsiteX2" fmla="*/ 2659780 w 3008085"/>
              <a:gd name="connsiteY2" fmla="*/ 904286 h 2743200"/>
              <a:gd name="connsiteX3" fmla="*/ 2659920 w 3008085"/>
              <a:gd name="connsiteY3" fmla="*/ 904531 h 2743200"/>
              <a:gd name="connsiteX4" fmla="*/ 2984716 w 3008085"/>
              <a:gd name="connsiteY4" fmla="*/ 1130166 h 2743200"/>
              <a:gd name="connsiteX5" fmla="*/ 3008085 w 3008085"/>
              <a:gd name="connsiteY5" fmla="*/ 1442219 h 2743200"/>
              <a:gd name="connsiteX6" fmla="*/ 2718079 w 3008085"/>
              <a:gd name="connsiteY6" fmla="*/ 1677083 h 2743200"/>
              <a:gd name="connsiteX7" fmla="*/ 2690194 w 3008085"/>
              <a:gd name="connsiteY7" fmla="*/ 1745798 h 2743200"/>
              <a:gd name="connsiteX8" fmla="*/ 2681536 w 3008085"/>
              <a:gd name="connsiteY8" fmla="*/ 1779472 h 2743200"/>
              <a:gd name="connsiteX9" fmla="*/ 2138475 w 3008085"/>
              <a:gd name="connsiteY9" fmla="*/ 2508953 h 2743200"/>
              <a:gd name="connsiteX10" fmla="*/ 2123517 w 3008085"/>
              <a:gd name="connsiteY10" fmla="*/ 2518039 h 2743200"/>
              <a:gd name="connsiteX11" fmla="*/ 2081739 w 3008085"/>
              <a:gd name="connsiteY11" fmla="*/ 2549409 h 2743200"/>
              <a:gd name="connsiteX12" fmla="*/ 1909922 w 3008085"/>
              <a:gd name="connsiteY12" fmla="*/ 2635977 h 2743200"/>
              <a:gd name="connsiteX13" fmla="*/ 1827940 w 3008085"/>
              <a:gd name="connsiteY13" fmla="*/ 2663796 h 2743200"/>
              <a:gd name="connsiteX14" fmla="*/ 1779472 w 3008085"/>
              <a:gd name="connsiteY14" fmla="*/ 2681536 h 2743200"/>
              <a:gd name="connsiteX15" fmla="*/ 1371600 w 3008085"/>
              <a:gd name="connsiteY15" fmla="*/ 2743200 h 2743200"/>
              <a:gd name="connsiteX16" fmla="*/ 0 w 3008085"/>
              <a:gd name="connsiteY16" fmla="*/ 1371600 h 2743200"/>
              <a:gd name="connsiteX17" fmla="*/ 1371600 w 3008085"/>
              <a:gd name="connsiteY17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08085" h="2743200">
                <a:moveTo>
                  <a:pt x="1371600" y="0"/>
                </a:moveTo>
                <a:cubicBezTo>
                  <a:pt x="1939736" y="0"/>
                  <a:pt x="2427193" y="345424"/>
                  <a:pt x="2635413" y="837711"/>
                </a:cubicBezTo>
                <a:lnTo>
                  <a:pt x="2659780" y="904286"/>
                </a:lnTo>
                <a:lnTo>
                  <a:pt x="2659920" y="904531"/>
                </a:lnTo>
                <a:cubicBezTo>
                  <a:pt x="2739818" y="1042726"/>
                  <a:pt x="2786675" y="1097517"/>
                  <a:pt x="2984716" y="1130166"/>
                </a:cubicBezTo>
                <a:lnTo>
                  <a:pt x="3008085" y="1442219"/>
                </a:lnTo>
                <a:cubicBezTo>
                  <a:pt x="2826226" y="1468710"/>
                  <a:pt x="2774586" y="1543083"/>
                  <a:pt x="2718079" y="1677083"/>
                </a:cubicBezTo>
                <a:lnTo>
                  <a:pt x="2690194" y="1745798"/>
                </a:lnTo>
                <a:lnTo>
                  <a:pt x="2681536" y="1779472"/>
                </a:lnTo>
                <a:cubicBezTo>
                  <a:pt x="2588026" y="2080114"/>
                  <a:pt x="2393868" y="2336412"/>
                  <a:pt x="2138475" y="2508953"/>
                </a:cubicBezTo>
                <a:lnTo>
                  <a:pt x="2123517" y="2518039"/>
                </a:lnTo>
                <a:lnTo>
                  <a:pt x="2081739" y="2549409"/>
                </a:lnTo>
                <a:cubicBezTo>
                  <a:pt x="2028340" y="2582798"/>
                  <a:pt x="1971256" y="2611880"/>
                  <a:pt x="1909922" y="2635977"/>
                </a:cubicBezTo>
                <a:lnTo>
                  <a:pt x="1827940" y="2663796"/>
                </a:lnTo>
                <a:lnTo>
                  <a:pt x="1779472" y="2681536"/>
                </a:lnTo>
                <a:cubicBezTo>
                  <a:pt x="1650626" y="2721611"/>
                  <a:pt x="1513634" y="2743200"/>
                  <a:pt x="1371600" y="2743200"/>
                </a:cubicBezTo>
                <a:cubicBezTo>
                  <a:pt x="614086" y="2743200"/>
                  <a:pt x="0" y="2129114"/>
                  <a:pt x="0" y="1371600"/>
                </a:cubicBezTo>
                <a:cubicBezTo>
                  <a:pt x="0" y="614086"/>
                  <a:pt x="614086" y="0"/>
                  <a:pt x="13716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8282940" y="1793240"/>
            <a:ext cx="1836420" cy="18618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007663" y="1146682"/>
            <a:ext cx="80169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en-US" altLang="zh-CN" sz="19900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1</a:t>
            </a:r>
            <a:endParaRPr kumimoji="1" lang="en-US" altLang="zh-CN" sz="19900" b="1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101795" y="1352438"/>
            <a:ext cx="80169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en-US" altLang="zh-CN" sz="16600" b="1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2</a:t>
            </a:r>
            <a:endParaRPr kumimoji="1" lang="en-US" altLang="zh-CN" sz="16600" b="1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828502" y="1793941"/>
            <a:ext cx="801691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en-US" altLang="zh-CN" sz="11500" b="1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3</a:t>
            </a:r>
            <a:endParaRPr kumimoji="1" lang="en-US" altLang="zh-CN" sz="11500" b="1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073139" y="4861802"/>
            <a:ext cx="26708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spcBef>
                <a:spcPct val="0"/>
              </a:spcBef>
            </a:pPr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This can work even better after making changes in it.</a:t>
            </a:r>
            <a:endParaRPr lang="en-US" altLang="zh-CN" sz="16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spcBef>
                <a:spcPct val="0"/>
              </a:spcBef>
            </a:pPr>
            <a:endParaRPr lang="en-US" altLang="zh-CN" sz="16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900405" y="4214709"/>
            <a:ext cx="3016250" cy="397510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p>
            <a:pPr defTabSz="457200"/>
            <a:r>
              <a:rPr kumimoji="1"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Scope for Improvement</a:t>
            </a:r>
            <a:endParaRPr kumimoji="1" lang="en-US" altLang="zh-CN" sz="2000" b="1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225217" y="4214709"/>
            <a:ext cx="2290445" cy="705485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p>
            <a:pPr algn="ctr" defTabSz="457200"/>
            <a:r>
              <a:rPr kumimoji="1"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&lt;/CODEPLAYER&gt;</a:t>
            </a:r>
            <a:endParaRPr kumimoji="1" lang="en-US" altLang="zh-CN" sz="2000" b="1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ctr" defTabSz="457200"/>
            <a:r>
              <a:rPr kumimoji="1"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as Application</a:t>
            </a:r>
            <a:endParaRPr kumimoji="1" lang="en-US" altLang="zh-CN" sz="2000" b="1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8164195" y="4301490"/>
            <a:ext cx="1995805" cy="397510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p>
            <a:pPr defTabSz="457200"/>
            <a:r>
              <a:rPr kumimoji="1"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BACK-END</a:t>
            </a:r>
            <a:endParaRPr kumimoji="1" lang="en-US" altLang="zh-CN" sz="2000" b="1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059154" y="4920222"/>
            <a:ext cx="26708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spcBef>
                <a:spcPct val="0"/>
              </a:spcBef>
            </a:pPr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We can make &lt;/CODEPLAYER&gt; as an application</a:t>
            </a:r>
            <a:endParaRPr lang="en-US" altLang="zh-CN" sz="16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730044" y="4920222"/>
            <a:ext cx="26708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spcBef>
                <a:spcPct val="0"/>
              </a:spcBef>
            </a:pP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We can add back-end to the code player to save the user's data till last commit.</a:t>
            </a:r>
            <a:endParaRPr lang="en-US" sz="16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4" grpId="0" bldLvl="0" animBg="1"/>
      <p:bldP spid="15" grpId="0" bldLvl="0" animBg="1"/>
      <p:bldP spid="16" grpId="0" bldLvl="0" animBg="1"/>
      <p:bldP spid="24" grpId="0" bldLvl="0" animBg="1"/>
      <p:bldP spid="25" grpId="0"/>
      <p:bldP spid="26" grpId="0"/>
      <p:bldP spid="27" grpId="0"/>
      <p:bldP spid="29" grpId="0"/>
      <p:bldP spid="30" grpId="0"/>
      <p:bldP spid="31" grpId="0"/>
      <p:bldP spid="32" grpId="0"/>
      <p:bldP spid="34" grpId="0"/>
      <p:bldP spid="3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椭圆 2"/>
          <p:cNvSpPr/>
          <p:nvPr/>
        </p:nvSpPr>
        <p:spPr>
          <a:xfrm>
            <a:off x="5439728" y="3271203"/>
            <a:ext cx="2090738" cy="2090738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椭圆 4"/>
          <p:cNvSpPr/>
          <p:nvPr/>
        </p:nvSpPr>
        <p:spPr>
          <a:xfrm>
            <a:off x="4450715" y="2607628"/>
            <a:ext cx="1876425" cy="1876425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椭圆 5"/>
          <p:cNvSpPr/>
          <p:nvPr/>
        </p:nvSpPr>
        <p:spPr>
          <a:xfrm>
            <a:off x="2993390" y="1478915"/>
            <a:ext cx="2757488" cy="2757488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椭圆 6"/>
          <p:cNvSpPr/>
          <p:nvPr/>
        </p:nvSpPr>
        <p:spPr>
          <a:xfrm>
            <a:off x="5566728" y="1620203"/>
            <a:ext cx="3181350" cy="3181350"/>
          </a:xfrm>
          <a:prstGeom prst="ellipse">
            <a:avLst/>
          </a:prstGeom>
          <a:solidFill>
            <a:srgbClr val="5CB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椭圆 7"/>
          <p:cNvSpPr/>
          <p:nvPr/>
        </p:nvSpPr>
        <p:spPr>
          <a:xfrm>
            <a:off x="5092065" y="842328"/>
            <a:ext cx="1822450" cy="1822450"/>
          </a:xfrm>
          <a:prstGeom prst="ellipse">
            <a:avLst/>
          </a:prstGeom>
          <a:solidFill>
            <a:srgbClr val="FEB2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椭圆 8"/>
          <p:cNvSpPr/>
          <p:nvPr/>
        </p:nvSpPr>
        <p:spPr>
          <a:xfrm>
            <a:off x="4576128" y="955040"/>
            <a:ext cx="955675" cy="955675"/>
          </a:xfrm>
          <a:prstGeom prst="ellipse">
            <a:avLst/>
          </a:prstGeom>
          <a:solidFill>
            <a:srgbClr val="2BC0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椭圆 9"/>
          <p:cNvSpPr/>
          <p:nvPr/>
        </p:nvSpPr>
        <p:spPr>
          <a:xfrm>
            <a:off x="4264978" y="777240"/>
            <a:ext cx="276225" cy="276225"/>
          </a:xfrm>
          <a:prstGeom prst="ellipse">
            <a:avLst/>
          </a:prstGeom>
          <a:solidFill>
            <a:srgbClr val="2BC0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椭圆 10"/>
          <p:cNvSpPr/>
          <p:nvPr/>
        </p:nvSpPr>
        <p:spPr>
          <a:xfrm>
            <a:off x="4001453" y="4349115"/>
            <a:ext cx="361950" cy="361950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椭圆 11"/>
          <p:cNvSpPr/>
          <p:nvPr/>
        </p:nvSpPr>
        <p:spPr>
          <a:xfrm>
            <a:off x="4545965" y="4711065"/>
            <a:ext cx="179388" cy="180975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椭圆 12"/>
          <p:cNvSpPr/>
          <p:nvPr/>
        </p:nvSpPr>
        <p:spPr>
          <a:xfrm>
            <a:off x="6692265" y="1278890"/>
            <a:ext cx="514350" cy="51435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2780" name="文本框 14"/>
          <p:cNvSpPr txBox="1"/>
          <p:nvPr/>
        </p:nvSpPr>
        <p:spPr>
          <a:xfrm>
            <a:off x="3598228" y="2175828"/>
            <a:ext cx="5262562" cy="230695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altLang="zh-CN" sz="7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Thank you!</a:t>
            </a:r>
            <a:endParaRPr lang="en-US" altLang="zh-CN" sz="72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640965" y="3934778"/>
            <a:ext cx="957263" cy="957263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2591753" y="2664778"/>
            <a:ext cx="555625" cy="554038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459153" y="3374390"/>
            <a:ext cx="555625" cy="554038"/>
          </a:xfrm>
          <a:prstGeom prst="ellipse">
            <a:avLst/>
          </a:prstGeom>
          <a:solidFill>
            <a:srgbClr val="2BC0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3" name="椭圆 5"/>
          <p:cNvSpPr/>
          <p:nvPr/>
        </p:nvSpPr>
        <p:spPr>
          <a:xfrm>
            <a:off x="8923338" y="3920808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4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5" name="椭圆 11"/>
          <p:cNvSpPr/>
          <p:nvPr/>
        </p:nvSpPr>
        <p:spPr>
          <a:xfrm>
            <a:off x="4119563" y="1483995"/>
            <a:ext cx="3748088" cy="3748088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6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7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8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9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0" name="文本框 15"/>
          <p:cNvSpPr txBox="1"/>
          <p:nvPr/>
        </p:nvSpPr>
        <p:spPr>
          <a:xfrm>
            <a:off x="4742180" y="2758758"/>
            <a:ext cx="2503488" cy="11988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IN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panose="02010600030101010101" pitchFamily="2" charset="-122"/>
                <a:cs typeface="Calibri" panose="020F0502020204030204" pitchFamily="34" charset="0"/>
              </a:rPr>
              <a:t>HTML</a:t>
            </a:r>
            <a:endParaRPr lang="en-IN" altLang="en-US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31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HTML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2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3" name="MH_Entry_1"/>
          <p:cNvSpPr/>
          <p:nvPr>
            <p:custDataLst>
              <p:tags r:id="rId2"/>
            </p:custDataLst>
          </p:nvPr>
        </p:nvSpPr>
        <p:spPr>
          <a:xfrm>
            <a:off x="113178" y="108817"/>
            <a:ext cx="485003" cy="498614"/>
          </a:xfrm>
          <a:prstGeom prst="roundRect">
            <a:avLst>
              <a:gd name="adj" fmla="val 27889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7500" lnSpcReduction="20000"/>
          </a:bodyPr>
          <a:p>
            <a:pPr algn="ctr">
              <a:lnSpc>
                <a:spcPct val="110000"/>
              </a:lnSpc>
            </a:pPr>
            <a:endParaRPr lang="en-US" altLang="zh-CN" sz="2800" spc="2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34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5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6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7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8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9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5319"/>
            <a:ext cx="10515600" cy="1035685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pPr algn="ctr" fontAlgn="auto"/>
            <a:r>
              <a:rPr lang="en-IN" altLang="en-US" sz="6600" b="1" u="sng" strike="noStrike" noProof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Fax" panose="02060602050505020204" charset="0"/>
                <a:cs typeface="Lucida Fax" panose="02060602050505020204" charset="0"/>
              </a:rPr>
              <a:t>About HTML</a:t>
            </a:r>
            <a:endParaRPr lang="en-IN" altLang="en-US" sz="6600" b="1" u="sng" strike="noStrike" noProof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Lucida Fax" panose="02060602050505020204" charset="0"/>
              <a:cs typeface="Lucida Fax" panose="02060602050505020204" charset="0"/>
            </a:endParaRPr>
          </a:p>
        </p:txBody>
      </p:sp>
      <p:sp>
        <p:nvSpPr>
          <p:cNvPr id="8194" name="Content Placeholder 2"/>
          <p:cNvSpPr>
            <a:spLocks noGrp="1"/>
          </p:cNvSpPr>
          <p:nvPr>
            <p:ph idx="1" hasCustomPrompt="1"/>
          </p:nvPr>
        </p:nvSpPr>
        <p:spPr/>
        <p:txBody>
          <a:bodyPr anchor="t"/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stands for Hyper Text Markup Language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is the standard markup language for creating Web pages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describes the structure of a Web page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consists of a series of elements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elements tell the browser how to display the content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elements label pieces of content such as "this is a heading", "this is a paragraph", "this is a link", etc.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</p:txBody>
      </p:sp>
      <p:sp>
        <p:nvSpPr>
          <p:cNvPr id="31" name="MH_Entry_1"/>
          <p:cNvSpPr/>
          <p:nvPr>
            <p:custDataLst>
              <p:tags r:id="rId1"/>
            </p:custDataLst>
          </p:nvPr>
        </p:nvSpPr>
        <p:spPr>
          <a:xfrm>
            <a:off x="5926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HTML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2" name="Freeform 500"/>
          <p:cNvSpPr/>
          <p:nvPr/>
        </p:nvSpPr>
        <p:spPr bwMode="auto">
          <a:xfrm>
            <a:off x="1373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3" name="MH_Entry_1"/>
          <p:cNvSpPr/>
          <p:nvPr>
            <p:custDataLst>
              <p:tags r:id="rId2"/>
            </p:custDataLst>
          </p:nvPr>
        </p:nvSpPr>
        <p:spPr>
          <a:xfrm>
            <a:off x="125878" y="108817"/>
            <a:ext cx="485003" cy="498614"/>
          </a:xfrm>
          <a:prstGeom prst="roundRect">
            <a:avLst>
              <a:gd name="adj" fmla="val 27889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7500" lnSpcReduction="20000"/>
          </a:bodyPr>
          <a:p>
            <a:pPr algn="ctr">
              <a:lnSpc>
                <a:spcPct val="110000"/>
              </a:lnSpc>
            </a:pPr>
            <a:endParaRPr lang="en-US" altLang="zh-CN" sz="2800" spc="2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34" name="直接连接符 7"/>
          <p:cNvCxnSpPr/>
          <p:nvPr/>
        </p:nvCxnSpPr>
        <p:spPr>
          <a:xfrm>
            <a:off x="2459880" y="353580"/>
            <a:ext cx="734002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5" name="Freeform 30"/>
          <p:cNvSpPr/>
          <p:nvPr/>
        </p:nvSpPr>
        <p:spPr bwMode="auto">
          <a:xfrm>
            <a:off x="100355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6" name="Freeform 12"/>
          <p:cNvSpPr/>
          <p:nvPr/>
        </p:nvSpPr>
        <p:spPr bwMode="auto">
          <a:xfrm>
            <a:off x="105643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7" name="Freeform 14"/>
          <p:cNvSpPr/>
          <p:nvPr/>
        </p:nvSpPr>
        <p:spPr bwMode="auto">
          <a:xfrm>
            <a:off x="110368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8" name="Freeform 22"/>
          <p:cNvSpPr/>
          <p:nvPr/>
        </p:nvSpPr>
        <p:spPr bwMode="auto">
          <a:xfrm>
            <a:off x="114017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9" name="Freeform 23"/>
          <p:cNvSpPr/>
          <p:nvPr/>
        </p:nvSpPr>
        <p:spPr bwMode="auto">
          <a:xfrm>
            <a:off x="118466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8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6775" y="1825625"/>
            <a:ext cx="10515600" cy="4351338"/>
          </a:xfrm>
        </p:spPr>
        <p:txBody>
          <a:bodyPr anchor="t"/>
          <a:p>
            <a:pPr algn="just"/>
            <a:r>
              <a:rPr lang="en-IN" altLang="en-US">
                <a:solidFill>
                  <a:schemeClr val="bg1"/>
                </a:solidFill>
                <a:latin typeface="Lucida Fax" panose="02060602050505020204" charset="0"/>
              </a:rPr>
              <a:t>HTML is increasingly used as the basis of stand-alone applications that use a GUI</a:t>
            </a:r>
            <a:endParaRPr lang="en-IN" altLang="en-US">
              <a:solidFill>
                <a:schemeClr val="bg1"/>
              </a:solidFill>
              <a:latin typeface="Lucida Fax" panose="02060602050505020204" charset="0"/>
            </a:endParaRPr>
          </a:p>
          <a:p>
            <a:pPr algn="just"/>
            <a:r>
              <a:rPr lang="en-IN" altLang="en-US">
                <a:solidFill>
                  <a:schemeClr val="bg1"/>
                </a:solidFill>
                <a:latin typeface="Lucida Fax" panose="02060602050505020204" charset="0"/>
              </a:rPr>
              <a:t>You cannot edit them if you don't have the original software, or know enough about HTML and how it works to be able to make small edit yourself. </a:t>
            </a:r>
            <a:endParaRPr lang="en-IN" altLang="en-US">
              <a:solidFill>
                <a:schemeClr val="bg1"/>
              </a:solidFill>
              <a:latin typeface="Lucida Fax" panose="02060602050505020204" charset="0"/>
            </a:endParaRPr>
          </a:p>
          <a:p>
            <a:pPr algn="just"/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You can include images, videos, sound clips, flash movies, applications and other HTML documents directly inside an HTML document.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5320"/>
            <a:ext cx="10515600" cy="1035685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pPr algn="ctr" fontAlgn="auto"/>
            <a:r>
              <a:rPr lang="en-IN" altLang="en-US" sz="6600" b="1" u="sng" strike="noStrike" noProof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Fax" panose="02060602050505020204" charset="0"/>
                <a:cs typeface="Lucida Fax" panose="02060602050505020204" charset="0"/>
              </a:rPr>
              <a:t>NEED of HTML</a:t>
            </a:r>
            <a:endParaRPr lang="en-IN" altLang="en-US" sz="6600" b="1" u="sng" strike="noStrike" noProof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Lucida Fax" panose="02060602050505020204" charset="0"/>
              <a:cs typeface="Lucida Fax" panose="02060602050505020204" charset="0"/>
            </a:endParaRPr>
          </a:p>
        </p:txBody>
      </p:sp>
      <p:sp>
        <p:nvSpPr>
          <p:cNvPr id="31" name="MH_Entry_1"/>
          <p:cNvSpPr/>
          <p:nvPr>
            <p:custDataLst>
              <p:tags r:id="rId1"/>
            </p:custDataLst>
          </p:nvPr>
        </p:nvSpPr>
        <p:spPr>
          <a:xfrm>
            <a:off x="5926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HTML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2" name="Freeform 500"/>
          <p:cNvSpPr/>
          <p:nvPr/>
        </p:nvSpPr>
        <p:spPr bwMode="auto">
          <a:xfrm>
            <a:off x="1373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3" name="MH_Entry_1"/>
          <p:cNvSpPr/>
          <p:nvPr>
            <p:custDataLst>
              <p:tags r:id="rId2"/>
            </p:custDataLst>
          </p:nvPr>
        </p:nvSpPr>
        <p:spPr>
          <a:xfrm>
            <a:off x="125878" y="108817"/>
            <a:ext cx="485003" cy="498614"/>
          </a:xfrm>
          <a:prstGeom prst="roundRect">
            <a:avLst>
              <a:gd name="adj" fmla="val 27889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7500" lnSpcReduction="20000"/>
          </a:bodyPr>
          <a:p>
            <a:pPr algn="ctr">
              <a:lnSpc>
                <a:spcPct val="110000"/>
              </a:lnSpc>
            </a:pPr>
            <a:endParaRPr lang="en-US" altLang="zh-CN" sz="2800" spc="2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34" name="直接连接符 7"/>
          <p:cNvCxnSpPr/>
          <p:nvPr/>
        </p:nvCxnSpPr>
        <p:spPr>
          <a:xfrm>
            <a:off x="2459880" y="353580"/>
            <a:ext cx="734002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5" name="Freeform 30"/>
          <p:cNvSpPr/>
          <p:nvPr/>
        </p:nvSpPr>
        <p:spPr bwMode="auto">
          <a:xfrm>
            <a:off x="100355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6" name="Freeform 12"/>
          <p:cNvSpPr/>
          <p:nvPr/>
        </p:nvSpPr>
        <p:spPr bwMode="auto">
          <a:xfrm>
            <a:off x="105643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7" name="Freeform 14"/>
          <p:cNvSpPr/>
          <p:nvPr/>
        </p:nvSpPr>
        <p:spPr bwMode="auto">
          <a:xfrm>
            <a:off x="110368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8" name="Freeform 22"/>
          <p:cNvSpPr/>
          <p:nvPr/>
        </p:nvSpPr>
        <p:spPr bwMode="auto">
          <a:xfrm>
            <a:off x="114017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9" name="Freeform 23"/>
          <p:cNvSpPr/>
          <p:nvPr/>
        </p:nvSpPr>
        <p:spPr bwMode="auto">
          <a:xfrm>
            <a:off x="118466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椭圆 3"/>
          <p:cNvSpPr/>
          <p:nvPr/>
        </p:nvSpPr>
        <p:spPr>
          <a:xfrm>
            <a:off x="8367713" y="429831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椭圆 5"/>
          <p:cNvSpPr/>
          <p:nvPr/>
        </p:nvSpPr>
        <p:spPr>
          <a:xfrm>
            <a:off x="8939213" y="4039553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" name="椭圆 6"/>
          <p:cNvSpPr/>
          <p:nvPr/>
        </p:nvSpPr>
        <p:spPr>
          <a:xfrm>
            <a:off x="8194675" y="382841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椭圆 11"/>
          <p:cNvSpPr/>
          <p:nvPr/>
        </p:nvSpPr>
        <p:spPr>
          <a:xfrm>
            <a:off x="4221163" y="1440815"/>
            <a:ext cx="3748088" cy="37480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椭圆 4"/>
          <p:cNvSpPr/>
          <p:nvPr/>
        </p:nvSpPr>
        <p:spPr>
          <a:xfrm>
            <a:off x="7496175" y="421735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椭圆 12"/>
          <p:cNvSpPr/>
          <p:nvPr/>
        </p:nvSpPr>
        <p:spPr>
          <a:xfrm>
            <a:off x="3622675" y="159321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8" name="椭圆 13"/>
          <p:cNvSpPr/>
          <p:nvPr/>
        </p:nvSpPr>
        <p:spPr>
          <a:xfrm>
            <a:off x="3887788" y="226472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9" name="椭圆 14"/>
          <p:cNvSpPr/>
          <p:nvPr/>
        </p:nvSpPr>
        <p:spPr>
          <a:xfrm>
            <a:off x="3397250" y="207740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1" name="文本框 15"/>
          <p:cNvSpPr txBox="1"/>
          <p:nvPr/>
        </p:nvSpPr>
        <p:spPr>
          <a:xfrm>
            <a:off x="4843780" y="2991803"/>
            <a:ext cx="2503488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IN" altLang="en-US" sz="3600" dirty="0">
                <a:solidFill>
                  <a:schemeClr val="bg1"/>
                </a:solidFill>
                <a:ea typeface="SimSun" panose="02010600030101010101" pitchFamily="2" charset="-122"/>
                <a:cs typeface="Calibri" panose="020F0502020204030204" pitchFamily="34" charset="0"/>
              </a:rPr>
              <a:t>CSS</a:t>
            </a:r>
            <a:endParaRPr lang="en-IN" altLang="en-US" sz="3600" dirty="0">
              <a:solidFill>
                <a:schemeClr val="bg1"/>
              </a:solidFill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2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CSS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3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5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8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9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p>
            <a:pPr algn="ctr" fontAlgn="auto"/>
            <a:r>
              <a:rPr lang="en-IN" altLang="en-US" sz="6600" b="1" u="sng" strike="noStrike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cs typeface="Lucida Fax" panose="02060602050505020204" charset="0"/>
              </a:rPr>
              <a:t>ABOUT CSS</a:t>
            </a:r>
            <a:endParaRPr lang="en-IN" altLang="en-US" sz="6600" b="1" u="sng" strike="noStrike" noProof="1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cs typeface="Lucida Fax" panose="0206060205050502020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CSS is a way to style HTML, Whereas html is the content, the style sheet is the presentation of  that document.</a:t>
            </a:r>
            <a:endParaRPr kumimoji="0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  <a:sym typeface="+mn-ea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There are standards and rules that apply to CSS just like there are with HTML. </a:t>
            </a:r>
            <a:endParaRPr kumimoji="0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  <a:sym typeface="+mn-ea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CSS is separate “language” but it is not HTML . It enhances the display capabilities of  HTML .The same HTML editors can be used to write CSS( Notepad++, Notepad, among others ).</a:t>
            </a:r>
            <a:endParaRPr kumimoji="0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US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22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CSS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3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5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8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9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Content Placeholder 3"/>
          <p:cNvSpPr>
            <a:spLocks noGrp="1"/>
          </p:cNvSpPr>
          <p:nvPr>
            <p:ph idx="1" hasCustomPrompt="1"/>
          </p:nvPr>
        </p:nvSpPr>
        <p:spPr>
          <a:xfrm>
            <a:off x="1090613" y="2092325"/>
            <a:ext cx="10515600" cy="3257550"/>
          </a:xfrm>
        </p:spPr>
        <p:txBody>
          <a:bodyPr/>
          <a:p>
            <a:pPr marL="228600" marR="0" indent="-22860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Blip>
                <a:blip r:embed="rId1"/>
              </a:buBlip>
            </a:pPr>
            <a:endParaRPr kumimoji="0" lang="en-US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800" b="1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INLINE</a:t>
            </a:r>
            <a:r>
              <a:rPr kumimoji="0" sz="28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   -   Affects only the element applied to</a:t>
            </a:r>
            <a:endParaRPr kumimoji="0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800" b="1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INTERNAL</a:t>
            </a:r>
            <a:r>
              <a:rPr kumimoji="0" sz="28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 -  Affects only the elements in single file.</a:t>
            </a:r>
            <a:r>
              <a:rPr kumimoji="0" lang="en-IN" sz="28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c</a:t>
            </a:r>
            <a:endParaRPr kumimoji="0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800" b="1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EXTERNAL</a:t>
            </a:r>
            <a:r>
              <a:rPr kumimoji="0" sz="28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   -  Linked to an unlimited  number of files.</a:t>
            </a:r>
            <a:endParaRPr kumimoji="0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0" marR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US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125" name="There are three ways to apply CSS to HTML"/>
          <p:cNvSpPr txBox="1"/>
          <p:nvPr>
            <p:ph type="title"/>
          </p:nvPr>
        </p:nvSpPr>
        <p:spPr>
          <a:xfrm>
            <a:off x="838200" y="351155"/>
            <a:ext cx="10515600" cy="1325564"/>
          </a:xfrm>
        </p:spPr>
        <p:txBody>
          <a:bodyPr/>
          <a:lstStyle>
            <a:lvl1pPr>
              <a:defRPr sz="8800"/>
            </a:lvl1pPr>
          </a:lstStyle>
          <a:p>
            <a:pPr algn="ctr" fontAlgn="auto"/>
            <a:r>
              <a:rPr lang="en-IN" sz="6000" b="1" u="sng" strike="noStrike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cs typeface="Lucida Fax" panose="02060602050505020204" charset="0"/>
              </a:rPr>
              <a:t>Ways to apply CSS</a:t>
            </a:r>
            <a:endParaRPr lang="en-IN" sz="6000" b="1" u="sng" strike="noStrike" noProof="1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cs typeface="Lucida Fax" panose="02060602050505020204" charset="0"/>
            </a:endParaRPr>
          </a:p>
        </p:txBody>
      </p:sp>
      <p:sp>
        <p:nvSpPr>
          <p:cNvPr id="22" name="MH_Entry_1"/>
          <p:cNvSpPr/>
          <p:nvPr>
            <p:custDataLst>
              <p:tags r:id="rId2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CSS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3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5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8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9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 fontAlgn="auto"/>
            <a:r>
              <a:rPr sz="6600" b="1" u="sng" strike="noStrike" noProof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Advantage of CSS</a:t>
            </a:r>
            <a:endParaRPr lang="en-US" sz="6600" b="1" u="sng" strike="noStrike" noProof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marL="228600" marR="0" indent="-2286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4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  <a:sym typeface="+mn-ea"/>
              </a:rPr>
              <a:t>There’s a huge number of ways that we can style our page using Cascading Style Sheets.</a:t>
            </a:r>
            <a:endParaRPr kumimoji="0" sz="24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  <a:sym typeface="+mn-ea"/>
            </a:endParaRPr>
          </a:p>
          <a:p>
            <a:pPr marL="228600" marR="0" indent="-2286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4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  <a:sym typeface="+mn-ea"/>
              </a:rPr>
              <a:t>The real advantage is that they’re completely separate from HTML itself which is a  very useful job than of keeping style and content separate.</a:t>
            </a:r>
            <a:endParaRPr kumimoji="0" sz="24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  <a:sym typeface="+mn-ea"/>
            </a:endParaRPr>
          </a:p>
          <a:p>
            <a:pPr marL="228600" marR="0" indent="-2286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4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  <a:sym typeface="+mn-ea"/>
              </a:rPr>
              <a:t>It’s easier to update  and  maintain and it has a really useful feature that you could completely restyle your website without actually changing html of the content at all.</a:t>
            </a:r>
            <a:endParaRPr kumimoji="0" lang="en-US" sz="24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22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CSS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3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5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8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9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0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1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2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3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4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5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6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7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8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9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0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1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2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3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4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5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6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7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4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5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6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7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8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9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3822</Words>
  <Application>WPS Presentation</Application>
  <PresentationFormat>宽屏</PresentationFormat>
  <Paragraphs>203</Paragraphs>
  <Slides>26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7" baseType="lpstr">
      <vt:lpstr>Arial</vt:lpstr>
      <vt:lpstr>SimSun</vt:lpstr>
      <vt:lpstr>Wingdings</vt:lpstr>
      <vt:lpstr>Calibri</vt:lpstr>
      <vt:lpstr>Lucida Fax</vt:lpstr>
      <vt:lpstr>Cambria</vt:lpstr>
      <vt:lpstr>Microsoft YaHei</vt:lpstr>
      <vt:lpstr>黑体</vt:lpstr>
      <vt:lpstr>Arial Unicode MS</vt:lpstr>
      <vt:lpstr>Calibri Light</vt:lpstr>
      <vt:lpstr>Office 主题</vt:lpstr>
      <vt:lpstr> &lt;/CODEPLAYER&gt;  Submitted by: MANSI VERMA 181500372         DEPARTMENT OF COMPUTER ENGINEERING AND APPLICATIONS      Institute Of Engineering and Technology        GLA University Mathura-281406,INDIA 2020   </vt:lpstr>
      <vt:lpstr>PowerPoint 演示文稿</vt:lpstr>
      <vt:lpstr>PowerPoint 演示文稿</vt:lpstr>
      <vt:lpstr>About HTML</vt:lpstr>
      <vt:lpstr>NEED of HTML</vt:lpstr>
      <vt:lpstr>PowerPoint 演示文稿</vt:lpstr>
      <vt:lpstr>ABOUT CSS</vt:lpstr>
      <vt:lpstr>Ways to apply CSS</vt:lpstr>
      <vt:lpstr>Advantage of CSS</vt:lpstr>
      <vt:lpstr>PowerPoint 演示文稿</vt:lpstr>
      <vt:lpstr>ABOUT JS</vt:lpstr>
      <vt:lpstr>Why use JavaScript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Working of HTML Panel</vt:lpstr>
      <vt:lpstr>Working of CSS Panel</vt:lpstr>
      <vt:lpstr>Working of JavaScript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This pc</cp:lastModifiedBy>
  <cp:revision>25</cp:revision>
  <dcterms:created xsi:type="dcterms:W3CDTF">2015-10-01T13:53:00Z</dcterms:created>
  <dcterms:modified xsi:type="dcterms:W3CDTF">2020-10-13T18:24:40Z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1033-11.2.0.9684</vt:lpwstr>
  </property>
</Properties>
</file>